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65" r:id="rId2"/>
    <p:sldId id="437" r:id="rId3"/>
    <p:sldId id="388" r:id="rId4"/>
    <p:sldId id="418" r:id="rId5"/>
    <p:sldId id="420" r:id="rId6"/>
    <p:sldId id="421" r:id="rId7"/>
    <p:sldId id="380" r:id="rId8"/>
    <p:sldId id="416" r:id="rId9"/>
    <p:sldId id="434" r:id="rId10"/>
    <p:sldId id="433" r:id="rId11"/>
    <p:sldId id="415" r:id="rId12"/>
    <p:sldId id="392" r:id="rId13"/>
    <p:sldId id="393" r:id="rId14"/>
    <p:sldId id="395" r:id="rId15"/>
    <p:sldId id="396" r:id="rId16"/>
    <p:sldId id="423" r:id="rId17"/>
    <p:sldId id="424" r:id="rId18"/>
    <p:sldId id="425" r:id="rId19"/>
    <p:sldId id="426" r:id="rId20"/>
    <p:sldId id="412" r:id="rId21"/>
    <p:sldId id="431" r:id="rId22"/>
    <p:sldId id="406" r:id="rId23"/>
    <p:sldId id="377" r:id="rId24"/>
    <p:sldId id="427" r:id="rId25"/>
    <p:sldId id="430" r:id="rId26"/>
    <p:sldId id="435" r:id="rId27"/>
    <p:sldId id="432" r:id="rId28"/>
    <p:sldId id="436" r:id="rId29"/>
    <p:sldId id="422" r:id="rId30"/>
    <p:sldId id="428" r:id="rId31"/>
    <p:sldId id="354" r:id="rId32"/>
    <p:sldId id="414" r:id="rId33"/>
    <p:sldId id="404" r:id="rId34"/>
    <p:sldId id="382" r:id="rId35"/>
    <p:sldId id="383" r:id="rId36"/>
    <p:sldId id="384" r:id="rId37"/>
    <p:sldId id="385" r:id="rId38"/>
    <p:sldId id="379"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8">
          <p15:clr>
            <a:srgbClr val="A4A3A4"/>
          </p15:clr>
        </p15:guide>
        <p15:guide id="2" pos="349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806A"/>
    <a:srgbClr val="FFFFFF"/>
    <a:srgbClr val="745480"/>
    <a:srgbClr val="863B64"/>
    <a:srgbClr val="39617E"/>
    <a:srgbClr val="F2F2F2"/>
    <a:srgbClr val="833660"/>
    <a:srgbClr val="386380"/>
    <a:srgbClr val="745380"/>
    <a:srgbClr val="FDB0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5" autoAdjust="0"/>
    <p:restoredTop sz="87224" autoAdjust="0"/>
  </p:normalViewPr>
  <p:slideViewPr>
    <p:cSldViewPr snapToGrid="0" snapToObjects="1">
      <p:cViewPr varScale="1">
        <p:scale>
          <a:sx n="73" d="100"/>
          <a:sy n="73" d="100"/>
        </p:scale>
        <p:origin x="1555" y="62"/>
      </p:cViewPr>
      <p:guideLst>
        <p:guide orient="horz" pos="728"/>
        <p:guide pos="3493"/>
      </p:guideLst>
    </p:cSldViewPr>
  </p:slideViewPr>
  <p:outlineViewPr>
    <p:cViewPr>
      <p:scale>
        <a:sx n="33" d="100"/>
        <a:sy n="33" d="100"/>
      </p:scale>
      <p:origin x="0" y="-1434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304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54CB81-F148-4E6F-89AB-97C4A15FEF43}" type="doc">
      <dgm:prSet loTypeId="urn:microsoft.com/office/officeart/2005/8/layout/gear1" loCatId="process" qsTypeId="urn:microsoft.com/office/officeart/2005/8/quickstyle/simple1" qsCatId="simple" csTypeId="urn:microsoft.com/office/officeart/2005/8/colors/colorful2" csCatId="colorful" phldr="1"/>
      <dgm:spPr/>
    </dgm:pt>
    <dgm:pt modelId="{C2ADF690-E2E4-4EFC-8EDA-060591BA4D34}">
      <dgm:prSet phldrT="[Text]"/>
      <dgm:spPr/>
      <dgm:t>
        <a:bodyPr/>
        <a:lstStyle/>
        <a:p>
          <a:r>
            <a:rPr lang="en-US" dirty="0"/>
            <a:t>A</a:t>
          </a:r>
        </a:p>
      </dgm:t>
    </dgm:pt>
    <dgm:pt modelId="{1204763D-246E-453A-8DFB-FCD422DE4EC8}" type="parTrans" cxnId="{1BE734E8-1D0E-4154-BD20-126A4DA1378C}">
      <dgm:prSet/>
      <dgm:spPr/>
      <dgm:t>
        <a:bodyPr/>
        <a:lstStyle/>
        <a:p>
          <a:endParaRPr lang="en-US"/>
        </a:p>
      </dgm:t>
    </dgm:pt>
    <dgm:pt modelId="{95B00036-35FA-4815-A76A-67B871D40C1D}" type="sibTrans" cxnId="{1BE734E8-1D0E-4154-BD20-126A4DA1378C}">
      <dgm:prSet/>
      <dgm:spPr/>
      <dgm:t>
        <a:bodyPr/>
        <a:lstStyle/>
        <a:p>
          <a:endParaRPr lang="en-US"/>
        </a:p>
      </dgm:t>
    </dgm:pt>
    <dgm:pt modelId="{0A594351-0486-4BC4-AA35-76FFE5F35609}">
      <dgm:prSet phldrT="[Text]"/>
      <dgm:spPr/>
      <dgm:t>
        <a:bodyPr/>
        <a:lstStyle/>
        <a:p>
          <a:r>
            <a:rPr lang="en-US" dirty="0"/>
            <a:t>C</a:t>
          </a:r>
        </a:p>
      </dgm:t>
    </dgm:pt>
    <dgm:pt modelId="{98DD780F-5D19-4809-8119-4ECDF3D273EB}" type="parTrans" cxnId="{FC5FC517-FF8E-4B32-B852-043530DC4909}">
      <dgm:prSet/>
      <dgm:spPr/>
      <dgm:t>
        <a:bodyPr/>
        <a:lstStyle/>
        <a:p>
          <a:endParaRPr lang="en-US"/>
        </a:p>
      </dgm:t>
    </dgm:pt>
    <dgm:pt modelId="{66BEEBD6-AE63-415E-82A6-78E34FFF67EC}" type="sibTrans" cxnId="{FC5FC517-FF8E-4B32-B852-043530DC4909}">
      <dgm:prSet/>
      <dgm:spPr/>
      <dgm:t>
        <a:bodyPr/>
        <a:lstStyle/>
        <a:p>
          <a:endParaRPr lang="en-US"/>
        </a:p>
      </dgm:t>
    </dgm:pt>
    <dgm:pt modelId="{50BDA93A-8AA6-458C-A9CE-225248B40A01}">
      <dgm:prSet phldrT="[Text]"/>
      <dgm:spPr/>
      <dgm:t>
        <a:bodyPr/>
        <a:lstStyle/>
        <a:p>
          <a:r>
            <a:rPr lang="en-US" dirty="0"/>
            <a:t>B</a:t>
          </a:r>
        </a:p>
      </dgm:t>
    </dgm:pt>
    <dgm:pt modelId="{D72DDB6B-66C2-4C63-8D42-7A614E8FC6CD}" type="parTrans" cxnId="{66C4A64F-E90E-4839-8FA1-B5D0B519D604}">
      <dgm:prSet/>
      <dgm:spPr/>
      <dgm:t>
        <a:bodyPr/>
        <a:lstStyle/>
        <a:p>
          <a:endParaRPr lang="en-US"/>
        </a:p>
      </dgm:t>
    </dgm:pt>
    <dgm:pt modelId="{5FC803C9-BA70-41E0-AF29-04DE92581B4A}" type="sibTrans" cxnId="{66C4A64F-E90E-4839-8FA1-B5D0B519D604}">
      <dgm:prSet/>
      <dgm:spPr/>
      <dgm:t>
        <a:bodyPr/>
        <a:lstStyle/>
        <a:p>
          <a:endParaRPr lang="en-US"/>
        </a:p>
      </dgm:t>
    </dgm:pt>
    <dgm:pt modelId="{475E38C1-BD7C-4783-931A-B9988DC344B1}" type="pres">
      <dgm:prSet presAssocID="{0654CB81-F148-4E6F-89AB-97C4A15FEF43}" presName="composite" presStyleCnt="0">
        <dgm:presLayoutVars>
          <dgm:chMax val="3"/>
          <dgm:animLvl val="lvl"/>
          <dgm:resizeHandles val="exact"/>
        </dgm:presLayoutVars>
      </dgm:prSet>
      <dgm:spPr/>
    </dgm:pt>
    <dgm:pt modelId="{49A68109-4E56-4AC7-985C-C18C2F254C08}" type="pres">
      <dgm:prSet presAssocID="{C2ADF690-E2E4-4EFC-8EDA-060591BA4D34}" presName="gear1" presStyleLbl="node1" presStyleIdx="0" presStyleCnt="3">
        <dgm:presLayoutVars>
          <dgm:chMax val="1"/>
          <dgm:bulletEnabled val="1"/>
        </dgm:presLayoutVars>
      </dgm:prSet>
      <dgm:spPr/>
      <dgm:t>
        <a:bodyPr/>
        <a:lstStyle/>
        <a:p>
          <a:endParaRPr lang="en-US"/>
        </a:p>
      </dgm:t>
    </dgm:pt>
    <dgm:pt modelId="{DF43579A-C510-43CE-8732-6617DFE6EEFA}" type="pres">
      <dgm:prSet presAssocID="{C2ADF690-E2E4-4EFC-8EDA-060591BA4D34}" presName="gear1srcNode" presStyleLbl="node1" presStyleIdx="0" presStyleCnt="3"/>
      <dgm:spPr/>
      <dgm:t>
        <a:bodyPr/>
        <a:lstStyle/>
        <a:p>
          <a:endParaRPr lang="en-US"/>
        </a:p>
      </dgm:t>
    </dgm:pt>
    <dgm:pt modelId="{99513C64-A1DD-4F3D-90BA-B63B425911ED}" type="pres">
      <dgm:prSet presAssocID="{C2ADF690-E2E4-4EFC-8EDA-060591BA4D34}" presName="gear1dstNode" presStyleLbl="node1" presStyleIdx="0" presStyleCnt="3"/>
      <dgm:spPr/>
      <dgm:t>
        <a:bodyPr/>
        <a:lstStyle/>
        <a:p>
          <a:endParaRPr lang="en-US"/>
        </a:p>
      </dgm:t>
    </dgm:pt>
    <dgm:pt modelId="{EC726ED5-A01C-4861-AC7F-EFC5CD7D711D}" type="pres">
      <dgm:prSet presAssocID="{50BDA93A-8AA6-458C-A9CE-225248B40A01}" presName="gear2" presStyleLbl="node1" presStyleIdx="1" presStyleCnt="3">
        <dgm:presLayoutVars>
          <dgm:chMax val="1"/>
          <dgm:bulletEnabled val="1"/>
        </dgm:presLayoutVars>
      </dgm:prSet>
      <dgm:spPr/>
      <dgm:t>
        <a:bodyPr/>
        <a:lstStyle/>
        <a:p>
          <a:endParaRPr lang="en-US"/>
        </a:p>
      </dgm:t>
    </dgm:pt>
    <dgm:pt modelId="{9797A4D7-546C-4C11-9832-3D7982B69A39}" type="pres">
      <dgm:prSet presAssocID="{50BDA93A-8AA6-458C-A9CE-225248B40A01}" presName="gear2srcNode" presStyleLbl="node1" presStyleIdx="1" presStyleCnt="3"/>
      <dgm:spPr/>
      <dgm:t>
        <a:bodyPr/>
        <a:lstStyle/>
        <a:p>
          <a:endParaRPr lang="en-US"/>
        </a:p>
      </dgm:t>
    </dgm:pt>
    <dgm:pt modelId="{BF9C0A27-7A86-45EE-BFBE-A7D3884CE538}" type="pres">
      <dgm:prSet presAssocID="{50BDA93A-8AA6-458C-A9CE-225248B40A01}" presName="gear2dstNode" presStyleLbl="node1" presStyleIdx="1" presStyleCnt="3"/>
      <dgm:spPr/>
      <dgm:t>
        <a:bodyPr/>
        <a:lstStyle/>
        <a:p>
          <a:endParaRPr lang="en-US"/>
        </a:p>
      </dgm:t>
    </dgm:pt>
    <dgm:pt modelId="{86CFA888-A6CD-4C08-8438-51058DB7BC38}" type="pres">
      <dgm:prSet presAssocID="{0A594351-0486-4BC4-AA35-76FFE5F35609}" presName="gear3" presStyleLbl="node1" presStyleIdx="2" presStyleCnt="3"/>
      <dgm:spPr/>
      <dgm:t>
        <a:bodyPr/>
        <a:lstStyle/>
        <a:p>
          <a:endParaRPr lang="en-US"/>
        </a:p>
      </dgm:t>
    </dgm:pt>
    <dgm:pt modelId="{96875B64-6B00-411B-84D5-0AE8D054283E}" type="pres">
      <dgm:prSet presAssocID="{0A594351-0486-4BC4-AA35-76FFE5F35609}" presName="gear3tx" presStyleLbl="node1" presStyleIdx="2" presStyleCnt="3">
        <dgm:presLayoutVars>
          <dgm:chMax val="1"/>
          <dgm:bulletEnabled val="1"/>
        </dgm:presLayoutVars>
      </dgm:prSet>
      <dgm:spPr/>
      <dgm:t>
        <a:bodyPr/>
        <a:lstStyle/>
        <a:p>
          <a:endParaRPr lang="en-US"/>
        </a:p>
      </dgm:t>
    </dgm:pt>
    <dgm:pt modelId="{A55B1876-CCC4-4CB8-B238-E2D3DE32B414}" type="pres">
      <dgm:prSet presAssocID="{0A594351-0486-4BC4-AA35-76FFE5F35609}" presName="gear3srcNode" presStyleLbl="node1" presStyleIdx="2" presStyleCnt="3"/>
      <dgm:spPr/>
      <dgm:t>
        <a:bodyPr/>
        <a:lstStyle/>
        <a:p>
          <a:endParaRPr lang="en-US"/>
        </a:p>
      </dgm:t>
    </dgm:pt>
    <dgm:pt modelId="{B9B69CB5-410D-48FF-B2C9-9E63C49753B8}" type="pres">
      <dgm:prSet presAssocID="{0A594351-0486-4BC4-AA35-76FFE5F35609}" presName="gear3dstNode" presStyleLbl="node1" presStyleIdx="2" presStyleCnt="3"/>
      <dgm:spPr/>
      <dgm:t>
        <a:bodyPr/>
        <a:lstStyle/>
        <a:p>
          <a:endParaRPr lang="en-US"/>
        </a:p>
      </dgm:t>
    </dgm:pt>
    <dgm:pt modelId="{7E7D969D-F045-4A0B-B15B-22DC53651D97}" type="pres">
      <dgm:prSet presAssocID="{95B00036-35FA-4815-A76A-67B871D40C1D}" presName="connector1" presStyleLbl="sibTrans2D1" presStyleIdx="0" presStyleCnt="3"/>
      <dgm:spPr/>
      <dgm:t>
        <a:bodyPr/>
        <a:lstStyle/>
        <a:p>
          <a:endParaRPr lang="en-US"/>
        </a:p>
      </dgm:t>
    </dgm:pt>
    <dgm:pt modelId="{566899F5-E927-4377-972F-22F019214404}" type="pres">
      <dgm:prSet presAssocID="{5FC803C9-BA70-41E0-AF29-04DE92581B4A}" presName="connector2" presStyleLbl="sibTrans2D1" presStyleIdx="1" presStyleCnt="3"/>
      <dgm:spPr/>
      <dgm:t>
        <a:bodyPr/>
        <a:lstStyle/>
        <a:p>
          <a:endParaRPr lang="en-US"/>
        </a:p>
      </dgm:t>
    </dgm:pt>
    <dgm:pt modelId="{3403E397-3CE8-4965-835A-4A6863875CFB}" type="pres">
      <dgm:prSet presAssocID="{66BEEBD6-AE63-415E-82A6-78E34FFF67EC}" presName="connector3" presStyleLbl="sibTrans2D1" presStyleIdx="2" presStyleCnt="3"/>
      <dgm:spPr/>
      <dgm:t>
        <a:bodyPr/>
        <a:lstStyle/>
        <a:p>
          <a:endParaRPr lang="en-US"/>
        </a:p>
      </dgm:t>
    </dgm:pt>
  </dgm:ptLst>
  <dgm:cxnLst>
    <dgm:cxn modelId="{22239DEC-3DE8-4F91-94EB-8048BF5D22EA}" type="presOf" srcId="{95B00036-35FA-4815-A76A-67B871D40C1D}" destId="{7E7D969D-F045-4A0B-B15B-22DC53651D97}" srcOrd="0" destOrd="0" presId="urn:microsoft.com/office/officeart/2005/8/layout/gear1"/>
    <dgm:cxn modelId="{F65000C4-0D49-4381-8E27-B61D72A57B9C}" type="presOf" srcId="{0A594351-0486-4BC4-AA35-76FFE5F35609}" destId="{86CFA888-A6CD-4C08-8438-51058DB7BC38}" srcOrd="0" destOrd="0" presId="urn:microsoft.com/office/officeart/2005/8/layout/gear1"/>
    <dgm:cxn modelId="{CED66EA4-B251-4ABD-BB1E-4FD2C072E265}" type="presOf" srcId="{50BDA93A-8AA6-458C-A9CE-225248B40A01}" destId="{BF9C0A27-7A86-45EE-BFBE-A7D3884CE538}" srcOrd="2" destOrd="0" presId="urn:microsoft.com/office/officeart/2005/8/layout/gear1"/>
    <dgm:cxn modelId="{33DCFE07-932D-4DF8-B26C-A579B304710D}" type="presOf" srcId="{5FC803C9-BA70-41E0-AF29-04DE92581B4A}" destId="{566899F5-E927-4377-972F-22F019214404}" srcOrd="0" destOrd="0" presId="urn:microsoft.com/office/officeart/2005/8/layout/gear1"/>
    <dgm:cxn modelId="{FC5FC517-FF8E-4B32-B852-043530DC4909}" srcId="{0654CB81-F148-4E6F-89AB-97C4A15FEF43}" destId="{0A594351-0486-4BC4-AA35-76FFE5F35609}" srcOrd="2" destOrd="0" parTransId="{98DD780F-5D19-4809-8119-4ECDF3D273EB}" sibTransId="{66BEEBD6-AE63-415E-82A6-78E34FFF67EC}"/>
    <dgm:cxn modelId="{F8D60854-AF19-4D20-A5A5-25845F9BD5FE}" type="presOf" srcId="{66BEEBD6-AE63-415E-82A6-78E34FFF67EC}" destId="{3403E397-3CE8-4965-835A-4A6863875CFB}" srcOrd="0" destOrd="0" presId="urn:microsoft.com/office/officeart/2005/8/layout/gear1"/>
    <dgm:cxn modelId="{66C4A64F-E90E-4839-8FA1-B5D0B519D604}" srcId="{0654CB81-F148-4E6F-89AB-97C4A15FEF43}" destId="{50BDA93A-8AA6-458C-A9CE-225248B40A01}" srcOrd="1" destOrd="0" parTransId="{D72DDB6B-66C2-4C63-8D42-7A614E8FC6CD}" sibTransId="{5FC803C9-BA70-41E0-AF29-04DE92581B4A}"/>
    <dgm:cxn modelId="{B9EF52EA-C9EA-4A3B-B0F6-0911C21D5F95}" type="presOf" srcId="{50BDA93A-8AA6-458C-A9CE-225248B40A01}" destId="{9797A4D7-546C-4C11-9832-3D7982B69A39}" srcOrd="1" destOrd="0" presId="urn:microsoft.com/office/officeart/2005/8/layout/gear1"/>
    <dgm:cxn modelId="{1BE734E8-1D0E-4154-BD20-126A4DA1378C}" srcId="{0654CB81-F148-4E6F-89AB-97C4A15FEF43}" destId="{C2ADF690-E2E4-4EFC-8EDA-060591BA4D34}" srcOrd="0" destOrd="0" parTransId="{1204763D-246E-453A-8DFB-FCD422DE4EC8}" sibTransId="{95B00036-35FA-4815-A76A-67B871D40C1D}"/>
    <dgm:cxn modelId="{4FE2692E-75E8-472D-A4CB-FDC32EFB239E}" type="presOf" srcId="{C2ADF690-E2E4-4EFC-8EDA-060591BA4D34}" destId="{DF43579A-C510-43CE-8732-6617DFE6EEFA}" srcOrd="1" destOrd="0" presId="urn:microsoft.com/office/officeart/2005/8/layout/gear1"/>
    <dgm:cxn modelId="{9FCF8707-DF12-454D-9536-6A2AB95C1A50}" type="presOf" srcId="{C2ADF690-E2E4-4EFC-8EDA-060591BA4D34}" destId="{49A68109-4E56-4AC7-985C-C18C2F254C08}" srcOrd="0" destOrd="0" presId="urn:microsoft.com/office/officeart/2005/8/layout/gear1"/>
    <dgm:cxn modelId="{1C8067F3-1550-44ED-8596-0F95F93A98FC}" type="presOf" srcId="{0A594351-0486-4BC4-AA35-76FFE5F35609}" destId="{A55B1876-CCC4-4CB8-B238-E2D3DE32B414}" srcOrd="2" destOrd="0" presId="urn:microsoft.com/office/officeart/2005/8/layout/gear1"/>
    <dgm:cxn modelId="{6E9EC3EC-EFEC-4ADA-87B4-E9905389B15A}" type="presOf" srcId="{C2ADF690-E2E4-4EFC-8EDA-060591BA4D34}" destId="{99513C64-A1DD-4F3D-90BA-B63B425911ED}" srcOrd="2" destOrd="0" presId="urn:microsoft.com/office/officeart/2005/8/layout/gear1"/>
    <dgm:cxn modelId="{F2E97412-2B40-422A-9386-E3A39728DF32}" type="presOf" srcId="{0A594351-0486-4BC4-AA35-76FFE5F35609}" destId="{B9B69CB5-410D-48FF-B2C9-9E63C49753B8}" srcOrd="3" destOrd="0" presId="urn:microsoft.com/office/officeart/2005/8/layout/gear1"/>
    <dgm:cxn modelId="{3BF7AE7C-6C37-4AA8-B8F7-0B497BBD3DBB}" type="presOf" srcId="{50BDA93A-8AA6-458C-A9CE-225248B40A01}" destId="{EC726ED5-A01C-4861-AC7F-EFC5CD7D711D}" srcOrd="0" destOrd="0" presId="urn:microsoft.com/office/officeart/2005/8/layout/gear1"/>
    <dgm:cxn modelId="{E055839E-E1B0-45C0-9C73-3A0E453F33DE}" type="presOf" srcId="{0654CB81-F148-4E6F-89AB-97C4A15FEF43}" destId="{475E38C1-BD7C-4783-931A-B9988DC344B1}" srcOrd="0" destOrd="0" presId="urn:microsoft.com/office/officeart/2005/8/layout/gear1"/>
    <dgm:cxn modelId="{6A00C92D-B4E8-4409-93A9-779050858ECD}" type="presOf" srcId="{0A594351-0486-4BC4-AA35-76FFE5F35609}" destId="{96875B64-6B00-411B-84D5-0AE8D054283E}" srcOrd="1" destOrd="0" presId="urn:microsoft.com/office/officeart/2005/8/layout/gear1"/>
    <dgm:cxn modelId="{F1820563-5CE8-4BF7-AD63-24FADC703CB4}" type="presParOf" srcId="{475E38C1-BD7C-4783-931A-B9988DC344B1}" destId="{49A68109-4E56-4AC7-985C-C18C2F254C08}" srcOrd="0" destOrd="0" presId="urn:microsoft.com/office/officeart/2005/8/layout/gear1"/>
    <dgm:cxn modelId="{803EEC2F-3A7C-4ED0-B259-911F0963FCC8}" type="presParOf" srcId="{475E38C1-BD7C-4783-931A-B9988DC344B1}" destId="{DF43579A-C510-43CE-8732-6617DFE6EEFA}" srcOrd="1" destOrd="0" presId="urn:microsoft.com/office/officeart/2005/8/layout/gear1"/>
    <dgm:cxn modelId="{DCE0B825-C7B9-4E91-92E8-47B5A37FC021}" type="presParOf" srcId="{475E38C1-BD7C-4783-931A-B9988DC344B1}" destId="{99513C64-A1DD-4F3D-90BA-B63B425911ED}" srcOrd="2" destOrd="0" presId="urn:microsoft.com/office/officeart/2005/8/layout/gear1"/>
    <dgm:cxn modelId="{030854DC-0515-47FB-988F-5F568F4C8A85}" type="presParOf" srcId="{475E38C1-BD7C-4783-931A-B9988DC344B1}" destId="{EC726ED5-A01C-4861-AC7F-EFC5CD7D711D}" srcOrd="3" destOrd="0" presId="urn:microsoft.com/office/officeart/2005/8/layout/gear1"/>
    <dgm:cxn modelId="{29E32114-88C8-4F55-ACBB-0F67F03AFBA4}" type="presParOf" srcId="{475E38C1-BD7C-4783-931A-B9988DC344B1}" destId="{9797A4D7-546C-4C11-9832-3D7982B69A39}" srcOrd="4" destOrd="0" presId="urn:microsoft.com/office/officeart/2005/8/layout/gear1"/>
    <dgm:cxn modelId="{DCA70ACE-6F07-4FCB-A302-F69FC154CF7F}" type="presParOf" srcId="{475E38C1-BD7C-4783-931A-B9988DC344B1}" destId="{BF9C0A27-7A86-45EE-BFBE-A7D3884CE538}" srcOrd="5" destOrd="0" presId="urn:microsoft.com/office/officeart/2005/8/layout/gear1"/>
    <dgm:cxn modelId="{DD7A3114-3427-4A04-8C5A-2028DFE9A819}" type="presParOf" srcId="{475E38C1-BD7C-4783-931A-B9988DC344B1}" destId="{86CFA888-A6CD-4C08-8438-51058DB7BC38}" srcOrd="6" destOrd="0" presId="urn:microsoft.com/office/officeart/2005/8/layout/gear1"/>
    <dgm:cxn modelId="{66FE142B-68AD-4DEA-964F-A62DDDBC06EE}" type="presParOf" srcId="{475E38C1-BD7C-4783-931A-B9988DC344B1}" destId="{96875B64-6B00-411B-84D5-0AE8D054283E}" srcOrd="7" destOrd="0" presId="urn:microsoft.com/office/officeart/2005/8/layout/gear1"/>
    <dgm:cxn modelId="{3EE8447B-48F1-4019-9B7F-15104BA56709}" type="presParOf" srcId="{475E38C1-BD7C-4783-931A-B9988DC344B1}" destId="{A55B1876-CCC4-4CB8-B238-E2D3DE32B414}" srcOrd="8" destOrd="0" presId="urn:microsoft.com/office/officeart/2005/8/layout/gear1"/>
    <dgm:cxn modelId="{46ED5800-A3F9-4CFF-B05E-D2B67E54E363}" type="presParOf" srcId="{475E38C1-BD7C-4783-931A-B9988DC344B1}" destId="{B9B69CB5-410D-48FF-B2C9-9E63C49753B8}" srcOrd="9" destOrd="0" presId="urn:microsoft.com/office/officeart/2005/8/layout/gear1"/>
    <dgm:cxn modelId="{821EAADC-4137-4483-8157-920BC14F6BA7}" type="presParOf" srcId="{475E38C1-BD7C-4783-931A-B9988DC344B1}" destId="{7E7D969D-F045-4A0B-B15B-22DC53651D97}" srcOrd="10" destOrd="0" presId="urn:microsoft.com/office/officeart/2005/8/layout/gear1"/>
    <dgm:cxn modelId="{807FEF95-C3C0-414D-8067-1F78AF401E80}" type="presParOf" srcId="{475E38C1-BD7C-4783-931A-B9988DC344B1}" destId="{566899F5-E927-4377-972F-22F019214404}" srcOrd="11" destOrd="0" presId="urn:microsoft.com/office/officeart/2005/8/layout/gear1"/>
    <dgm:cxn modelId="{3AC8D0BA-4E4B-411F-AA6B-6B3BD8C5DAEC}" type="presParOf" srcId="{475E38C1-BD7C-4783-931A-B9988DC344B1}" destId="{3403E397-3CE8-4965-835A-4A6863875CFB}"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68109-4E56-4AC7-985C-C18C2F254C08}">
      <dsp:nvSpPr>
        <dsp:cNvPr id="0" name=""/>
        <dsp:cNvSpPr/>
      </dsp:nvSpPr>
      <dsp:spPr>
        <a:xfrm>
          <a:off x="523239" y="483325"/>
          <a:ext cx="590730" cy="590730"/>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t>A</a:t>
          </a:r>
        </a:p>
      </dsp:txBody>
      <dsp:txXfrm>
        <a:off x="642002" y="621701"/>
        <a:ext cx="353204" cy="303647"/>
      </dsp:txXfrm>
    </dsp:sp>
    <dsp:sp modelId="{EC726ED5-A01C-4861-AC7F-EFC5CD7D711D}">
      <dsp:nvSpPr>
        <dsp:cNvPr id="0" name=""/>
        <dsp:cNvSpPr/>
      </dsp:nvSpPr>
      <dsp:spPr>
        <a:xfrm>
          <a:off x="179541" y="343697"/>
          <a:ext cx="429622" cy="429622"/>
        </a:xfrm>
        <a:prstGeom prst="gear6">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t>B</a:t>
          </a:r>
        </a:p>
      </dsp:txBody>
      <dsp:txXfrm>
        <a:off x="287700" y="452509"/>
        <a:ext cx="213304" cy="211998"/>
      </dsp:txXfrm>
    </dsp:sp>
    <dsp:sp modelId="{86CFA888-A6CD-4C08-8438-51058DB7BC38}">
      <dsp:nvSpPr>
        <dsp:cNvPr id="0" name=""/>
        <dsp:cNvSpPr/>
      </dsp:nvSpPr>
      <dsp:spPr>
        <a:xfrm rot="20700000">
          <a:off x="420174" y="47302"/>
          <a:ext cx="420942" cy="420942"/>
        </a:xfrm>
        <a:prstGeom prst="gear6">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t>C</a:t>
          </a:r>
        </a:p>
      </dsp:txBody>
      <dsp:txXfrm rot="-20700000">
        <a:off x="512499" y="139627"/>
        <a:ext cx="236292" cy="236292"/>
      </dsp:txXfrm>
    </dsp:sp>
    <dsp:sp modelId="{7E7D969D-F045-4A0B-B15B-22DC53651D97}">
      <dsp:nvSpPr>
        <dsp:cNvPr id="0" name=""/>
        <dsp:cNvSpPr/>
      </dsp:nvSpPr>
      <dsp:spPr>
        <a:xfrm>
          <a:off x="449948" y="408561"/>
          <a:ext cx="756135" cy="756135"/>
        </a:xfrm>
        <a:prstGeom prst="circularArrow">
          <a:avLst>
            <a:gd name="adj1" fmla="val 4687"/>
            <a:gd name="adj2" fmla="val 299029"/>
            <a:gd name="adj3" fmla="val 2309722"/>
            <a:gd name="adj4" fmla="val 16414889"/>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6899F5-E927-4377-972F-22F019214404}">
      <dsp:nvSpPr>
        <dsp:cNvPr id="0" name=""/>
        <dsp:cNvSpPr/>
      </dsp:nvSpPr>
      <dsp:spPr>
        <a:xfrm>
          <a:off x="103456" y="262029"/>
          <a:ext cx="549379" cy="549379"/>
        </a:xfrm>
        <a:prstGeom prst="leftCircularArrow">
          <a:avLst>
            <a:gd name="adj1" fmla="val 6452"/>
            <a:gd name="adj2" fmla="val 429999"/>
            <a:gd name="adj3" fmla="val 10489124"/>
            <a:gd name="adj4" fmla="val 14837806"/>
            <a:gd name="adj5" fmla="val 7527"/>
          </a:avLst>
        </a:prstGeom>
        <a:solidFill>
          <a:schemeClr val="accent2">
            <a:hueOff val="2340759"/>
            <a:satOff val="-2919"/>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03E397-3CE8-4965-835A-4A6863875CFB}">
      <dsp:nvSpPr>
        <dsp:cNvPr id="0" name=""/>
        <dsp:cNvSpPr/>
      </dsp:nvSpPr>
      <dsp:spPr>
        <a:xfrm>
          <a:off x="322805" y="-31509"/>
          <a:ext cx="592341" cy="592341"/>
        </a:xfrm>
        <a:prstGeom prst="circularArrow">
          <a:avLst>
            <a:gd name="adj1" fmla="val 5984"/>
            <a:gd name="adj2" fmla="val 394124"/>
            <a:gd name="adj3" fmla="val 13313824"/>
            <a:gd name="adj4" fmla="val 10508221"/>
            <a:gd name="adj5" fmla="val 6981"/>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45D357-652C-AB41-8F95-13024464AB70}" type="datetimeFigureOut">
              <a:rPr lang="en-US" smtClean="0"/>
              <a:t>7/24/2018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3F35C4-CC97-7840-A522-E4995AD001E3}" type="slidenum">
              <a:rPr lang="en-US" smtClean="0"/>
              <a:t>‹#›</a:t>
            </a:fld>
            <a:endParaRPr lang="en-US"/>
          </a:p>
        </p:txBody>
      </p:sp>
    </p:spTree>
    <p:extLst>
      <p:ext uri="{BB962C8B-B14F-4D97-AF65-F5344CB8AC3E}">
        <p14:creationId xmlns:p14="http://schemas.microsoft.com/office/powerpoint/2010/main" val="3515596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5B5C11-D0F1-1F46-B28E-9084657905D0}" type="datetimeFigureOut">
              <a:rPr lang="en-US" smtClean="0"/>
              <a:t>7/24/2018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A0329C-91F7-CD43-B485-EB526DB269DE}" type="slidenum">
              <a:rPr lang="en-US" smtClean="0"/>
              <a:t>‹#›</a:t>
            </a:fld>
            <a:endParaRPr lang="en-US"/>
          </a:p>
        </p:txBody>
      </p:sp>
    </p:spTree>
    <p:extLst>
      <p:ext uri="{BB962C8B-B14F-4D97-AF65-F5344CB8AC3E}">
        <p14:creationId xmlns:p14="http://schemas.microsoft.com/office/powerpoint/2010/main" val="31647246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a:t>
            </a:fld>
            <a:endParaRPr lang="en-US"/>
          </a:p>
        </p:txBody>
      </p:sp>
    </p:spTree>
    <p:extLst>
      <p:ext uri="{BB962C8B-B14F-4D97-AF65-F5344CB8AC3E}">
        <p14:creationId xmlns:p14="http://schemas.microsoft.com/office/powerpoint/2010/main" val="127702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10</a:t>
            </a:fld>
            <a:endParaRPr lang="en-US"/>
          </a:p>
        </p:txBody>
      </p:sp>
    </p:spTree>
    <p:extLst>
      <p:ext uri="{BB962C8B-B14F-4D97-AF65-F5344CB8AC3E}">
        <p14:creationId xmlns:p14="http://schemas.microsoft.com/office/powerpoint/2010/main" val="3713045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11</a:t>
            </a:fld>
            <a:endParaRPr lang="en-US"/>
          </a:p>
        </p:txBody>
      </p:sp>
    </p:spTree>
    <p:extLst>
      <p:ext uri="{BB962C8B-B14F-4D97-AF65-F5344CB8AC3E}">
        <p14:creationId xmlns:p14="http://schemas.microsoft.com/office/powerpoint/2010/main" val="564574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12</a:t>
            </a:fld>
            <a:endParaRPr lang="en-US"/>
          </a:p>
        </p:txBody>
      </p:sp>
    </p:spTree>
    <p:extLst>
      <p:ext uri="{BB962C8B-B14F-4D97-AF65-F5344CB8AC3E}">
        <p14:creationId xmlns:p14="http://schemas.microsoft.com/office/powerpoint/2010/main" val="2007642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13</a:t>
            </a:fld>
            <a:endParaRPr lang="en-US"/>
          </a:p>
        </p:txBody>
      </p:sp>
    </p:spTree>
    <p:extLst>
      <p:ext uri="{BB962C8B-B14F-4D97-AF65-F5344CB8AC3E}">
        <p14:creationId xmlns:p14="http://schemas.microsoft.com/office/powerpoint/2010/main" val="4120630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14</a:t>
            </a:fld>
            <a:endParaRPr lang="en-US"/>
          </a:p>
        </p:txBody>
      </p:sp>
    </p:spTree>
    <p:extLst>
      <p:ext uri="{BB962C8B-B14F-4D97-AF65-F5344CB8AC3E}">
        <p14:creationId xmlns:p14="http://schemas.microsoft.com/office/powerpoint/2010/main" val="248613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15</a:t>
            </a:fld>
            <a:endParaRPr lang="en-US"/>
          </a:p>
        </p:txBody>
      </p:sp>
    </p:spTree>
    <p:extLst>
      <p:ext uri="{BB962C8B-B14F-4D97-AF65-F5344CB8AC3E}">
        <p14:creationId xmlns:p14="http://schemas.microsoft.com/office/powerpoint/2010/main" val="47295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16</a:t>
            </a:fld>
            <a:endParaRPr lang="en-US"/>
          </a:p>
        </p:txBody>
      </p:sp>
    </p:spTree>
    <p:extLst>
      <p:ext uri="{BB962C8B-B14F-4D97-AF65-F5344CB8AC3E}">
        <p14:creationId xmlns:p14="http://schemas.microsoft.com/office/powerpoint/2010/main" val="198147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17</a:t>
            </a:fld>
            <a:endParaRPr lang="en-US"/>
          </a:p>
        </p:txBody>
      </p:sp>
    </p:spTree>
    <p:extLst>
      <p:ext uri="{BB962C8B-B14F-4D97-AF65-F5344CB8AC3E}">
        <p14:creationId xmlns:p14="http://schemas.microsoft.com/office/powerpoint/2010/main" val="38470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18</a:t>
            </a:fld>
            <a:endParaRPr lang="en-US"/>
          </a:p>
        </p:txBody>
      </p:sp>
    </p:spTree>
    <p:extLst>
      <p:ext uri="{BB962C8B-B14F-4D97-AF65-F5344CB8AC3E}">
        <p14:creationId xmlns:p14="http://schemas.microsoft.com/office/powerpoint/2010/main" val="1567864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19</a:t>
            </a:fld>
            <a:endParaRPr lang="en-US"/>
          </a:p>
        </p:txBody>
      </p:sp>
    </p:spTree>
    <p:extLst>
      <p:ext uri="{BB962C8B-B14F-4D97-AF65-F5344CB8AC3E}">
        <p14:creationId xmlns:p14="http://schemas.microsoft.com/office/powerpoint/2010/main" val="39482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2</a:t>
            </a:fld>
            <a:endParaRPr lang="en-US"/>
          </a:p>
        </p:txBody>
      </p:sp>
    </p:spTree>
    <p:extLst>
      <p:ext uri="{BB962C8B-B14F-4D97-AF65-F5344CB8AC3E}">
        <p14:creationId xmlns:p14="http://schemas.microsoft.com/office/powerpoint/2010/main" val="3365464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20</a:t>
            </a:fld>
            <a:endParaRPr lang="en-US"/>
          </a:p>
        </p:txBody>
      </p:sp>
    </p:spTree>
    <p:extLst>
      <p:ext uri="{BB962C8B-B14F-4D97-AF65-F5344CB8AC3E}">
        <p14:creationId xmlns:p14="http://schemas.microsoft.com/office/powerpoint/2010/main" val="4196960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21</a:t>
            </a:fld>
            <a:endParaRPr lang="en-US"/>
          </a:p>
        </p:txBody>
      </p:sp>
    </p:spTree>
    <p:extLst>
      <p:ext uri="{BB962C8B-B14F-4D97-AF65-F5344CB8AC3E}">
        <p14:creationId xmlns:p14="http://schemas.microsoft.com/office/powerpoint/2010/main" val="281162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22</a:t>
            </a:fld>
            <a:endParaRPr lang="en-US"/>
          </a:p>
        </p:txBody>
      </p:sp>
    </p:spTree>
    <p:extLst>
      <p:ext uri="{BB962C8B-B14F-4D97-AF65-F5344CB8AC3E}">
        <p14:creationId xmlns:p14="http://schemas.microsoft.com/office/powerpoint/2010/main" val="3046478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23</a:t>
            </a:fld>
            <a:endParaRPr lang="en-US"/>
          </a:p>
        </p:txBody>
      </p:sp>
    </p:spTree>
    <p:extLst>
      <p:ext uri="{BB962C8B-B14F-4D97-AF65-F5344CB8AC3E}">
        <p14:creationId xmlns:p14="http://schemas.microsoft.com/office/powerpoint/2010/main" val="2002559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24</a:t>
            </a:fld>
            <a:endParaRPr lang="en-US"/>
          </a:p>
        </p:txBody>
      </p:sp>
    </p:spTree>
    <p:extLst>
      <p:ext uri="{BB962C8B-B14F-4D97-AF65-F5344CB8AC3E}">
        <p14:creationId xmlns:p14="http://schemas.microsoft.com/office/powerpoint/2010/main" val="2511653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25</a:t>
            </a:fld>
            <a:endParaRPr lang="en-US"/>
          </a:p>
        </p:txBody>
      </p:sp>
    </p:spTree>
    <p:extLst>
      <p:ext uri="{BB962C8B-B14F-4D97-AF65-F5344CB8AC3E}">
        <p14:creationId xmlns:p14="http://schemas.microsoft.com/office/powerpoint/2010/main" val="4137740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26</a:t>
            </a:fld>
            <a:endParaRPr lang="en-US"/>
          </a:p>
        </p:txBody>
      </p:sp>
    </p:spTree>
    <p:extLst>
      <p:ext uri="{BB962C8B-B14F-4D97-AF65-F5344CB8AC3E}">
        <p14:creationId xmlns:p14="http://schemas.microsoft.com/office/powerpoint/2010/main" val="3970907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27</a:t>
            </a:fld>
            <a:endParaRPr lang="en-US"/>
          </a:p>
        </p:txBody>
      </p:sp>
    </p:spTree>
    <p:extLst>
      <p:ext uri="{BB962C8B-B14F-4D97-AF65-F5344CB8AC3E}">
        <p14:creationId xmlns:p14="http://schemas.microsoft.com/office/powerpoint/2010/main" val="3385702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28</a:t>
            </a:fld>
            <a:endParaRPr lang="en-US"/>
          </a:p>
        </p:txBody>
      </p:sp>
    </p:spTree>
    <p:extLst>
      <p:ext uri="{BB962C8B-B14F-4D97-AF65-F5344CB8AC3E}">
        <p14:creationId xmlns:p14="http://schemas.microsoft.com/office/powerpoint/2010/main" val="1622242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4400" dirty="0"/>
          </a:p>
        </p:txBody>
      </p:sp>
      <p:sp>
        <p:nvSpPr>
          <p:cNvPr id="4" name="Slide Number Placeholder 3"/>
          <p:cNvSpPr>
            <a:spLocks noGrp="1"/>
          </p:cNvSpPr>
          <p:nvPr>
            <p:ph type="sldNum" sz="quarter" idx="10"/>
          </p:nvPr>
        </p:nvSpPr>
        <p:spPr/>
        <p:txBody>
          <a:bodyPr/>
          <a:lstStyle/>
          <a:p>
            <a:fld id="{F19303DE-3E45-4DD3-9505-92EF4803EF97}" type="slidenum">
              <a:rPr lang="en-US" smtClean="0"/>
              <a:t>29</a:t>
            </a:fld>
            <a:endParaRPr lang="en-US"/>
          </a:p>
        </p:txBody>
      </p:sp>
    </p:spTree>
    <p:extLst>
      <p:ext uri="{BB962C8B-B14F-4D97-AF65-F5344CB8AC3E}">
        <p14:creationId xmlns:p14="http://schemas.microsoft.com/office/powerpoint/2010/main" val="3729598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3</a:t>
            </a:fld>
            <a:endParaRPr lang="en-US"/>
          </a:p>
        </p:txBody>
      </p:sp>
    </p:spTree>
    <p:extLst>
      <p:ext uri="{BB962C8B-B14F-4D97-AF65-F5344CB8AC3E}">
        <p14:creationId xmlns:p14="http://schemas.microsoft.com/office/powerpoint/2010/main" val="672526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30</a:t>
            </a:fld>
            <a:endParaRPr lang="en-US"/>
          </a:p>
        </p:txBody>
      </p:sp>
    </p:spTree>
    <p:extLst>
      <p:ext uri="{BB962C8B-B14F-4D97-AF65-F5344CB8AC3E}">
        <p14:creationId xmlns:p14="http://schemas.microsoft.com/office/powerpoint/2010/main" val="1639216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762" y="4860774"/>
            <a:ext cx="5679778" cy="4605910"/>
          </a:xfrm>
          <a:prstGeom prst="rect">
            <a:avLst/>
          </a:prstGeom>
        </p:spPr>
        <p:txBody>
          <a:bodyPr/>
          <a:lstStyle/>
          <a:p>
            <a:r>
              <a:rPr lang="en-GB" dirty="0"/>
              <a:t>GBIF exists to facilitate free and open access to biodiversity </a:t>
            </a:r>
            <a:r>
              <a:rPr lang="en-GB"/>
              <a:t>data in support of science </a:t>
            </a:r>
            <a:r>
              <a:rPr lang="en-GB" dirty="0"/>
              <a:t>and</a:t>
            </a:r>
            <a:r>
              <a:rPr lang="en-GB"/>
              <a:t>, through science, of science-based </a:t>
            </a:r>
            <a:r>
              <a:rPr lang="en-GB" dirty="0"/>
              <a:t>policy.  The original OECD proposal for GBIF included an expansive vision for biodiversity content, including many areas which are now the domain of other international biodiversity informatics activities, including the Catalogue of Life, the </a:t>
            </a:r>
            <a:r>
              <a:rPr lang="en-GB" dirty="0" err="1"/>
              <a:t>Encyclopedia</a:t>
            </a:r>
            <a:r>
              <a:rPr lang="en-GB" dirty="0"/>
              <a:t> of Life, the Biodiversity Heritage Library and others.  </a:t>
            </a:r>
          </a:p>
          <a:p>
            <a:endParaRPr lang="en-GB" dirty="0"/>
          </a:p>
          <a:p>
            <a:r>
              <a:rPr lang="en-GB"/>
              <a:t>GBIF itself serves </a:t>
            </a:r>
            <a:r>
              <a:rPr lang="en-GB" dirty="0"/>
              <a:t>as the global aggregation point for primary data on the </a:t>
            </a:r>
            <a:r>
              <a:rPr lang="en-GB"/>
              <a:t>occurrence of species</a:t>
            </a:r>
            <a:r>
              <a:rPr lang="en-GB" dirty="0"/>
              <a:t>, deriving mainly from </a:t>
            </a:r>
            <a:r>
              <a:rPr lang="en-GB"/>
              <a:t>natural history specimens </a:t>
            </a:r>
            <a:r>
              <a:rPr lang="en-GB" dirty="0"/>
              <a:t>and field observations.  These data remain under the control of data publishing institutions located around the world.  </a:t>
            </a:r>
            <a:r>
              <a:rPr lang="en-GB"/>
              <a:t>GBIF’s central services </a:t>
            </a:r>
            <a:r>
              <a:rPr lang="en-GB" dirty="0"/>
              <a:t>enable the data to be brought together and organised </a:t>
            </a:r>
            <a:r>
              <a:rPr lang="en-GB"/>
              <a:t>consistently to support user searches </a:t>
            </a:r>
            <a:r>
              <a:rPr lang="en-GB" dirty="0"/>
              <a:t>and downloads and to deliver basic GIS capability.  Increasing numbers of peer-reviewed articles document research based on GBIF-mediated data.</a:t>
            </a:r>
          </a:p>
          <a:p>
            <a:endParaRPr lang="en-GB" dirty="0"/>
          </a:p>
          <a:p>
            <a:r>
              <a:rPr lang="en-GB" dirty="0"/>
              <a:t>GBIF has demonstrated the capability and effectiveness of its global network and of these data integration tools.  Focus is now turning to improved understanding of the coverage and gaps in available data and to prioritising delivery of </a:t>
            </a:r>
            <a:r>
              <a:rPr lang="en-GB"/>
              <a:t>key data sets </a:t>
            </a:r>
            <a:r>
              <a:rPr lang="en-GB" dirty="0"/>
              <a:t>of high value to research.  These priorities will include incorporating more detail </a:t>
            </a:r>
            <a:r>
              <a:rPr lang="en-GB"/>
              <a:t>on the sampling </a:t>
            </a:r>
            <a:r>
              <a:rPr lang="en-GB" dirty="0"/>
              <a:t>events from which many data records derive and on the </a:t>
            </a:r>
            <a:r>
              <a:rPr lang="en-GB"/>
              <a:t>representation of species </a:t>
            </a:r>
            <a:r>
              <a:rPr lang="en-GB" dirty="0"/>
              <a:t>abundance.  GBIF will also work more closely with other biodiversity informatics activities to improve the </a:t>
            </a:r>
            <a:r>
              <a:rPr lang="en-GB"/>
              <a:t>interoperability between species </a:t>
            </a:r>
            <a:r>
              <a:rPr lang="en-GB" dirty="0"/>
              <a:t>occurrence data and other classes of biodiversity data. </a:t>
            </a:r>
          </a:p>
          <a:p>
            <a:endParaRPr lang="en-GB" dirty="0"/>
          </a:p>
        </p:txBody>
      </p:sp>
      <p:sp>
        <p:nvSpPr>
          <p:cNvPr id="4" name="Slide Number Placeholder 3"/>
          <p:cNvSpPr>
            <a:spLocks noGrp="1"/>
          </p:cNvSpPr>
          <p:nvPr>
            <p:ph type="sldNum" sz="quarter" idx="10"/>
          </p:nvPr>
        </p:nvSpPr>
        <p:spPr/>
        <p:txBody>
          <a:bodyPr/>
          <a:lstStyle/>
          <a:p>
            <a:pPr>
              <a:defRPr/>
            </a:pPr>
            <a:fld id="{9A99AE49-3185-430F-9CDD-024E1AAD24CB}" type="slidenum">
              <a:rPr lang="en-GB" smtClean="0"/>
              <a:pPr>
                <a:defRPr/>
              </a:pPr>
              <a:t>31</a:t>
            </a:fld>
            <a:endParaRPr lang="en-GB"/>
          </a:p>
        </p:txBody>
      </p:sp>
    </p:spTree>
    <p:extLst>
      <p:ext uri="{BB962C8B-B14F-4D97-AF65-F5344CB8AC3E}">
        <p14:creationId xmlns:p14="http://schemas.microsoft.com/office/powerpoint/2010/main" val="1541961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7A0329C-91F7-CD43-B485-EB526DB269DE}" type="slidenum">
              <a:rPr lang="en-US" smtClean="0"/>
              <a:t>32</a:t>
            </a:fld>
            <a:endParaRPr lang="en-US"/>
          </a:p>
        </p:txBody>
      </p:sp>
    </p:spTree>
    <p:extLst>
      <p:ext uri="{BB962C8B-B14F-4D97-AF65-F5344CB8AC3E}">
        <p14:creationId xmlns:p14="http://schemas.microsoft.com/office/powerpoint/2010/main" val="2124188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33</a:t>
            </a:fld>
            <a:endParaRPr lang="en-US"/>
          </a:p>
        </p:txBody>
      </p:sp>
    </p:spTree>
    <p:extLst>
      <p:ext uri="{BB962C8B-B14F-4D97-AF65-F5344CB8AC3E}">
        <p14:creationId xmlns:p14="http://schemas.microsoft.com/office/powerpoint/2010/main" val="3705672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34</a:t>
            </a:fld>
            <a:endParaRPr lang="en-US"/>
          </a:p>
        </p:txBody>
      </p:sp>
    </p:spTree>
    <p:extLst>
      <p:ext uri="{BB962C8B-B14F-4D97-AF65-F5344CB8AC3E}">
        <p14:creationId xmlns:p14="http://schemas.microsoft.com/office/powerpoint/2010/main" val="1147482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35</a:t>
            </a:fld>
            <a:endParaRPr lang="en-US"/>
          </a:p>
        </p:txBody>
      </p:sp>
    </p:spTree>
    <p:extLst>
      <p:ext uri="{BB962C8B-B14F-4D97-AF65-F5344CB8AC3E}">
        <p14:creationId xmlns:p14="http://schemas.microsoft.com/office/powerpoint/2010/main" val="2139884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36</a:t>
            </a:fld>
            <a:endParaRPr lang="en-US"/>
          </a:p>
        </p:txBody>
      </p:sp>
    </p:spTree>
    <p:extLst>
      <p:ext uri="{BB962C8B-B14F-4D97-AF65-F5344CB8AC3E}">
        <p14:creationId xmlns:p14="http://schemas.microsoft.com/office/powerpoint/2010/main" val="529874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37</a:t>
            </a:fld>
            <a:endParaRPr lang="en-US"/>
          </a:p>
        </p:txBody>
      </p:sp>
    </p:spTree>
    <p:extLst>
      <p:ext uri="{BB962C8B-B14F-4D97-AF65-F5344CB8AC3E}">
        <p14:creationId xmlns:p14="http://schemas.microsoft.com/office/powerpoint/2010/main" val="289299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da-DK"/>
              <a:t>The Strategic Plan 2012-2016 identifies three strategic imperatives.  These are all interconnected and cannot be separated.</a:t>
            </a:r>
            <a:endParaRPr lang="en-GB"/>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6F1D073B-6A7F-466C-B144-55E03D3C4135}" type="slidenum">
              <a:rPr lang="en-GB" smtClean="0"/>
              <a:pPr eaLnBrk="1" hangingPunct="1"/>
              <a:t>38</a:t>
            </a:fld>
            <a:endParaRPr lang="en-GB"/>
          </a:p>
        </p:txBody>
      </p:sp>
    </p:spTree>
    <p:extLst>
      <p:ext uri="{BB962C8B-B14F-4D97-AF65-F5344CB8AC3E}">
        <p14:creationId xmlns:p14="http://schemas.microsoft.com/office/powerpoint/2010/main" val="1194949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4</a:t>
            </a:fld>
            <a:endParaRPr lang="en-US"/>
          </a:p>
        </p:txBody>
      </p:sp>
    </p:spTree>
    <p:extLst>
      <p:ext uri="{BB962C8B-B14F-4D97-AF65-F5344CB8AC3E}">
        <p14:creationId xmlns:p14="http://schemas.microsoft.com/office/powerpoint/2010/main" val="726642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5</a:t>
            </a:fld>
            <a:endParaRPr lang="en-US"/>
          </a:p>
        </p:txBody>
      </p:sp>
    </p:spTree>
    <p:extLst>
      <p:ext uri="{BB962C8B-B14F-4D97-AF65-F5344CB8AC3E}">
        <p14:creationId xmlns:p14="http://schemas.microsoft.com/office/powerpoint/2010/main" val="1064618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6</a:t>
            </a:fld>
            <a:endParaRPr lang="en-US"/>
          </a:p>
        </p:txBody>
      </p:sp>
    </p:spTree>
    <p:extLst>
      <p:ext uri="{BB962C8B-B14F-4D97-AF65-F5344CB8AC3E}">
        <p14:creationId xmlns:p14="http://schemas.microsoft.com/office/powerpoint/2010/main" val="1478159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7</a:t>
            </a:fld>
            <a:endParaRPr lang="en-US"/>
          </a:p>
        </p:txBody>
      </p:sp>
    </p:spTree>
    <p:extLst>
      <p:ext uri="{BB962C8B-B14F-4D97-AF65-F5344CB8AC3E}">
        <p14:creationId xmlns:p14="http://schemas.microsoft.com/office/powerpoint/2010/main" val="10169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8</a:t>
            </a:fld>
            <a:endParaRPr lang="en-US"/>
          </a:p>
        </p:txBody>
      </p:sp>
    </p:spTree>
    <p:extLst>
      <p:ext uri="{BB962C8B-B14F-4D97-AF65-F5344CB8AC3E}">
        <p14:creationId xmlns:p14="http://schemas.microsoft.com/office/powerpoint/2010/main" val="322133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7A0329C-91F7-CD43-B485-EB526DB269DE}" type="slidenum">
              <a:rPr lang="en-US" smtClean="0"/>
              <a:t>9</a:t>
            </a:fld>
            <a:endParaRPr lang="en-US"/>
          </a:p>
        </p:txBody>
      </p:sp>
    </p:spTree>
    <p:extLst>
      <p:ext uri="{BB962C8B-B14F-4D97-AF65-F5344CB8AC3E}">
        <p14:creationId xmlns:p14="http://schemas.microsoft.com/office/powerpoint/2010/main" val="2373230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t="31551" b="25935"/>
          <a:stretch/>
        </p:blipFill>
        <p:spPr>
          <a:xfrm>
            <a:off x="-2" y="1528008"/>
            <a:ext cx="9144000" cy="2915656"/>
          </a:xfrm>
          <a:prstGeom prst="rect">
            <a:avLst/>
          </a:prstGeom>
        </p:spPr>
      </p:pic>
      <p:cxnSp>
        <p:nvCxnSpPr>
          <p:cNvPr id="8" name="Straight Connector 7"/>
          <p:cNvCxnSpPr/>
          <p:nvPr userDrawn="1"/>
        </p:nvCxnSpPr>
        <p:spPr>
          <a:xfrm>
            <a:off x="440597" y="6324600"/>
            <a:ext cx="83195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4"/>
          <p:cNvSpPr>
            <a:spLocks noGrp="1"/>
          </p:cNvSpPr>
          <p:nvPr>
            <p:ph type="body" sz="quarter" idx="10"/>
          </p:nvPr>
        </p:nvSpPr>
        <p:spPr>
          <a:xfrm>
            <a:off x="441325" y="6407148"/>
            <a:ext cx="8053388" cy="323851"/>
          </a:xfrm>
        </p:spPr>
        <p:txBody>
          <a:bodyPr lIns="0">
            <a:normAutofit/>
          </a:bodyPr>
          <a:lstStyle>
            <a:lvl1pPr marL="0" indent="0" algn="r">
              <a:buNone/>
              <a:defRPr sz="900" b="0" i="1" cap="none"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
        <p:nvSpPr>
          <p:cNvPr id="2" name="Title 1"/>
          <p:cNvSpPr>
            <a:spLocks noGrp="1"/>
          </p:cNvSpPr>
          <p:nvPr>
            <p:ph type="title" hasCustomPrompt="1"/>
          </p:nvPr>
        </p:nvSpPr>
        <p:spPr>
          <a:xfrm>
            <a:off x="440597" y="5000646"/>
            <a:ext cx="8054116" cy="1015042"/>
          </a:xfrm>
        </p:spPr>
        <p:txBody>
          <a:bodyPr anchor="b" anchorCtr="0">
            <a:noAutofit/>
          </a:bodyPr>
          <a:lstStyle>
            <a:lvl1pPr algn="l">
              <a:defRPr sz="3200" b="1" i="0" cap="none" baseline="0">
                <a:solidFill>
                  <a:srgbClr val="328127"/>
                </a:solidFill>
                <a:latin typeface="Arial"/>
                <a:cs typeface="Arial"/>
              </a:defRPr>
            </a:lvl1pPr>
          </a:lstStyle>
          <a:p>
            <a:r>
              <a:rPr lang="en-GB" dirty="0"/>
              <a:t>Title</a:t>
            </a:r>
            <a:endParaRPr lang="en-US" dirty="0"/>
          </a:p>
        </p:txBody>
      </p:sp>
      <p:sp>
        <p:nvSpPr>
          <p:cNvPr id="3" name="Text Placeholder 2"/>
          <p:cNvSpPr>
            <a:spLocks noGrp="1"/>
          </p:cNvSpPr>
          <p:nvPr>
            <p:ph type="body" idx="1" hasCustomPrompt="1"/>
          </p:nvPr>
        </p:nvSpPr>
        <p:spPr>
          <a:xfrm>
            <a:off x="440597" y="6061167"/>
            <a:ext cx="8054116" cy="300502"/>
          </a:xfrm>
        </p:spPr>
        <p:txBody>
          <a:bodyPr lIns="0" rIns="0" anchor="b">
            <a:noAutofit/>
          </a:bodyPr>
          <a:lstStyle>
            <a:lvl1pPr marL="0" indent="0" algn="r">
              <a:lnSpc>
                <a:spcPct val="100000"/>
              </a:lnSpc>
              <a:spcBef>
                <a:spcPts val="0"/>
              </a:spcBef>
              <a:spcAft>
                <a:spcPts val="0"/>
              </a:spcAft>
              <a:buNone/>
              <a:defRPr sz="1800" b="0" i="1" kern="1000" cap="none" spc="-50" baseline="0">
                <a:solidFill>
                  <a:schemeClr val="tx1"/>
                </a:solidFill>
                <a:latin typeface="Arial Narrow"/>
                <a:cs typeface="Arial Narrow"/>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Donald Hobern, GBIF Executive Secretary, dhobern@gbif.org</a:t>
            </a:r>
          </a:p>
        </p:txBody>
      </p:sp>
      <p:pic>
        <p:nvPicPr>
          <p:cNvPr id="4" name="Picture 3" descr="GBIF-2015-full.jpg"/>
          <p:cNvPicPr>
            <a:picLocks noChangeAspect="1"/>
          </p:cNvPicPr>
          <p:nvPr userDrawn="1"/>
        </p:nvPicPr>
        <p:blipFill rotWithShape="1">
          <a:blip r:embed="rId3">
            <a:extLst>
              <a:ext uri="{28A0092B-C50C-407E-A947-70E740481C1C}">
                <a14:useLocalDpi xmlns:a14="http://schemas.microsoft.com/office/drawing/2010/main"/>
              </a:ext>
            </a:extLst>
          </a:blip>
          <a:srcRect t="21529" b="23735"/>
          <a:stretch/>
        </p:blipFill>
        <p:spPr>
          <a:xfrm>
            <a:off x="247317" y="52250"/>
            <a:ext cx="3810000" cy="792477"/>
          </a:xfrm>
          <a:prstGeom prst="rect">
            <a:avLst/>
          </a:prstGeom>
        </p:spPr>
      </p:pic>
      <p:pic>
        <p:nvPicPr>
          <p:cNvPr id="1026" name="Picture 2" descr="C:\Users\dhobern\Pictures\2016\20160416\9G4A0414.JPG"/>
          <p:cNvPicPr>
            <a:picLocks noChangeAspect="1" noChangeArrowheads="1"/>
          </p:cNvPicPr>
          <p:nvPr userDrawn="1"/>
        </p:nvPicPr>
        <p:blipFill rotWithShape="1">
          <a:blip r:embed="rId4" cstate="email">
            <a:extLst>
              <a:ext uri="{28A0092B-C50C-407E-A947-70E740481C1C}">
                <a14:useLocalDpi xmlns:a14="http://schemas.microsoft.com/office/drawing/2010/main"/>
              </a:ext>
            </a:extLst>
          </a:blip>
          <a:srcRect t="31881" r="13426" b="26712"/>
          <a:stretch/>
        </p:blipFill>
        <p:spPr bwMode="auto">
          <a:xfrm>
            <a:off x="0" y="1528008"/>
            <a:ext cx="9144000" cy="2915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rotWithShape="1">
          <a:blip r:embed="rId5" cstate="email">
            <a:extLst>
              <a:ext uri="{28A0092B-C50C-407E-A947-70E740481C1C}">
                <a14:useLocalDpi xmlns:a14="http://schemas.microsoft.com/office/drawing/2010/main"/>
              </a:ext>
            </a:extLst>
          </a:blip>
          <a:srcRect l="18897" r="14825"/>
          <a:stretch/>
        </p:blipFill>
        <p:spPr>
          <a:xfrm rot="5400000">
            <a:off x="2551607" y="-1637226"/>
            <a:ext cx="4040780" cy="9144003"/>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l="19243" t="19104" r="84" b="33052"/>
          <a:stretch/>
        </p:blipFill>
        <p:spPr>
          <a:xfrm>
            <a:off x="0" y="914385"/>
            <a:ext cx="9144000" cy="4067190"/>
          </a:xfrm>
          <a:prstGeom prst="rect">
            <a:avLst/>
          </a:prstGeom>
        </p:spPr>
      </p:pic>
    </p:spTree>
    <p:extLst>
      <p:ext uri="{BB962C8B-B14F-4D97-AF65-F5344CB8AC3E}">
        <p14:creationId xmlns:p14="http://schemas.microsoft.com/office/powerpoint/2010/main" val="704312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502720"/>
          </a:xfrm>
        </p:spPr>
        <p:txBody>
          <a:bodyPr anchor="t" anchorCtr="0">
            <a:normAutofit/>
          </a:bodyPr>
          <a:lstStyle>
            <a:lvl1pPr algn="l">
              <a:defRPr sz="2800" b="1" cap="all">
                <a:solidFill>
                  <a:srgbClr val="328127"/>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874735"/>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20410"/>
            <a:ext cx="4040188" cy="450653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7" y="874735"/>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620410"/>
            <a:ext cx="4041775" cy="450653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cxnSp>
        <p:nvCxnSpPr>
          <p:cNvPr id="13" name="Straight Connector 12"/>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757837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a:bodyPr>
          <a:lstStyle>
            <a:lvl1pPr algn="l">
              <a:defRPr sz="2800" b="1" cap="all">
                <a:solidFill>
                  <a:srgbClr val="328127"/>
                </a:solidFill>
              </a:defRPr>
            </a:lvl1pPr>
          </a:lstStyle>
          <a:p>
            <a:r>
              <a:rPr lang="en-US"/>
              <a:t>Click to edit Master title style</a:t>
            </a:r>
            <a:endParaRPr lang="en-US" dirty="0"/>
          </a:p>
        </p:txBody>
      </p:sp>
      <p:cxnSp>
        <p:nvCxnSpPr>
          <p:cNvPr id="6" name="Straight Connector 5"/>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7"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452200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5" name="Straight Connector 4"/>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7"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48137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Centere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noAutofit/>
          </a:bodyPr>
          <a:lstStyle>
            <a:lvl1pPr>
              <a:defRPr sz="4800">
                <a:solidFill>
                  <a:srgbClr val="339837"/>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371600" y="4353858"/>
            <a:ext cx="6400800" cy="1606679"/>
          </a:xfrm>
        </p:spPr>
        <p:txBody>
          <a:bodyPr/>
          <a:lstStyle>
            <a:lvl1pPr marL="0" indent="0" algn="ctr">
              <a:buNone/>
              <a:defRPr>
                <a:solidFill>
                  <a:schemeClr val="tx1">
                    <a:tint val="75000"/>
                  </a:schemeClr>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6" name="Straight Connector 5"/>
          <p:cNvCxnSpPr/>
          <p:nvPr userDrawn="1"/>
        </p:nvCxnSpPr>
        <p:spPr>
          <a:xfrm>
            <a:off x="440598" y="6349719"/>
            <a:ext cx="7157051" cy="0"/>
          </a:xfrm>
          <a:prstGeom prst="line">
            <a:avLst/>
          </a:prstGeom>
          <a:ln w="3175" cmpd="sng">
            <a:solidFill>
              <a:srgbClr val="339837"/>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3738611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B00E1029-FB9B-4633-ADC4-10341B4E6EA4}" type="datetime1">
              <a:rPr lang="en-US"/>
              <a:pPr>
                <a:defRPr/>
              </a:pPr>
              <a:t>7/24/2018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FC4666D-B501-499E-8043-AA1A5F1E3E95}" type="slidenum">
              <a:rPr lang="en-US"/>
              <a:pPr>
                <a:defRPr/>
              </a:pPr>
              <a:t>‹#›</a:t>
            </a:fld>
            <a:endParaRPr lang="en-US"/>
          </a:p>
        </p:txBody>
      </p:sp>
    </p:spTree>
    <p:extLst>
      <p:ext uri="{BB962C8B-B14F-4D97-AF65-F5344CB8AC3E}">
        <p14:creationId xmlns:p14="http://schemas.microsoft.com/office/powerpoint/2010/main" val="2502481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C395F31-D466-48B8-B9DF-198EEE36BCE6}" type="datetimeFigureOut">
              <a:rPr lang="en-GB" smtClean="0"/>
              <a:t>24/07/2018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F1E3EF-6D9B-4D55-9598-F95D0189263D}" type="slidenum">
              <a:rPr lang="en-GB" smtClean="0"/>
              <a:t>‹#›</a:t>
            </a:fld>
            <a:endParaRPr lang="en-GB"/>
          </a:p>
        </p:txBody>
      </p:sp>
    </p:spTree>
    <p:extLst>
      <p:ext uri="{BB962C8B-B14F-4D97-AF65-F5344CB8AC3E}">
        <p14:creationId xmlns:p14="http://schemas.microsoft.com/office/powerpoint/2010/main" val="432420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of Conten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182052" cy="1228028"/>
          </a:xfrm>
        </p:spPr>
        <p:txBody>
          <a:bodyPr/>
          <a:lstStyle>
            <a:lvl1pPr>
              <a:defRPr>
                <a:solidFill>
                  <a:schemeClr val="bg1"/>
                </a:solidFill>
              </a:defRPr>
            </a:lvl1pPr>
          </a:lstStyle>
          <a:p>
            <a:r>
              <a:rPr lang="en-US"/>
              <a:t>Click to edit Master title style</a:t>
            </a:r>
          </a:p>
        </p:txBody>
      </p:sp>
      <p:sp>
        <p:nvSpPr>
          <p:cNvPr id="34" name="Text Placeholder 33"/>
          <p:cNvSpPr>
            <a:spLocks noGrp="1"/>
          </p:cNvSpPr>
          <p:nvPr>
            <p:ph type="body" sz="quarter" idx="10" hasCustomPrompt="1"/>
          </p:nvPr>
        </p:nvSpPr>
        <p:spPr>
          <a:xfrm>
            <a:off x="457200"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37" name="Text Placeholder 36"/>
          <p:cNvSpPr>
            <a:spLocks noGrp="1"/>
          </p:cNvSpPr>
          <p:nvPr>
            <p:ph type="body" sz="quarter" idx="11"/>
          </p:nvPr>
        </p:nvSpPr>
        <p:spPr>
          <a:xfrm>
            <a:off x="3829050" y="685800"/>
            <a:ext cx="4857750" cy="1228028"/>
          </a:xfrm>
        </p:spPr>
        <p:txBody>
          <a:bodyPr/>
          <a:lstStyle>
            <a:lvl1pPr>
              <a:defRPr i="0">
                <a:solidFill>
                  <a:schemeClr val="accent6"/>
                </a:solidFill>
              </a:defRPr>
            </a:lvl1pPr>
            <a:lvl2pPr>
              <a:defRPr sz="1600" b="0" i="0">
                <a:solidFill>
                  <a:srgbClr val="40BFFF"/>
                </a:solidFill>
                <a:latin typeface="Arial"/>
                <a:cs typeface="Arial"/>
              </a:defRPr>
            </a:lvl2pPr>
            <a:lvl3pPr marL="185738" indent="-185738">
              <a:buFont typeface="Arial"/>
              <a:buChar char="•"/>
              <a:defRPr>
                <a:solidFill>
                  <a:schemeClr val="bg1"/>
                </a:solidFill>
              </a:defRPr>
            </a:lvl3pPr>
            <a:lvl4pPr marL="171450" indent="-171450">
              <a:buFont typeface="Arial"/>
              <a:buChar char="​"/>
              <a:defRPr>
                <a:solidFill>
                  <a:schemeClr val="bg2"/>
                </a:solidFill>
              </a:defRPr>
            </a:lvl4pPr>
            <a:lvl5pPr marL="449263" indent="-171450">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33"/>
          <p:cNvSpPr>
            <a:spLocks noGrp="1"/>
          </p:cNvSpPr>
          <p:nvPr>
            <p:ph type="body" sz="quarter" idx="12" hasCustomPrompt="1"/>
          </p:nvPr>
        </p:nvSpPr>
        <p:spPr>
          <a:xfrm>
            <a:off x="2140347"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0" name="Text Placeholder 33"/>
          <p:cNvSpPr>
            <a:spLocks noGrp="1"/>
          </p:cNvSpPr>
          <p:nvPr>
            <p:ph type="body" sz="quarter" idx="13" hasCustomPrompt="1"/>
          </p:nvPr>
        </p:nvSpPr>
        <p:spPr>
          <a:xfrm>
            <a:off x="3823494"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2" name="Text Placeholder 33"/>
          <p:cNvSpPr>
            <a:spLocks noGrp="1"/>
          </p:cNvSpPr>
          <p:nvPr>
            <p:ph type="body" sz="quarter" idx="14" hasCustomPrompt="1"/>
          </p:nvPr>
        </p:nvSpPr>
        <p:spPr>
          <a:xfrm>
            <a:off x="5506641"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4" name="Text Placeholder 33"/>
          <p:cNvSpPr>
            <a:spLocks noGrp="1"/>
          </p:cNvSpPr>
          <p:nvPr>
            <p:ph type="body" sz="quarter" idx="15" hasCustomPrompt="1"/>
          </p:nvPr>
        </p:nvSpPr>
        <p:spPr>
          <a:xfrm>
            <a:off x="7189787"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25" name="Text Placeholder 33"/>
          <p:cNvSpPr>
            <a:spLocks noGrp="1"/>
          </p:cNvSpPr>
          <p:nvPr>
            <p:ph type="body" sz="quarter" idx="21" hasCustomPrompt="1"/>
          </p:nvPr>
        </p:nvSpPr>
        <p:spPr>
          <a:xfrm>
            <a:off x="457200" y="2228136"/>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6" name="Text Placeholder 33"/>
          <p:cNvSpPr>
            <a:spLocks noGrp="1"/>
          </p:cNvSpPr>
          <p:nvPr>
            <p:ph type="body" sz="quarter" idx="22" hasCustomPrompt="1"/>
          </p:nvPr>
        </p:nvSpPr>
        <p:spPr>
          <a:xfrm>
            <a:off x="2140347" y="2228136"/>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7" name="Text Placeholder 33"/>
          <p:cNvSpPr>
            <a:spLocks noGrp="1"/>
          </p:cNvSpPr>
          <p:nvPr>
            <p:ph type="body" sz="quarter" idx="23" hasCustomPrompt="1"/>
          </p:nvPr>
        </p:nvSpPr>
        <p:spPr>
          <a:xfrm>
            <a:off x="3823494" y="2228136"/>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8" name="Text Placeholder 33"/>
          <p:cNvSpPr>
            <a:spLocks noGrp="1"/>
          </p:cNvSpPr>
          <p:nvPr>
            <p:ph type="body" sz="quarter" idx="24" hasCustomPrompt="1"/>
          </p:nvPr>
        </p:nvSpPr>
        <p:spPr>
          <a:xfrm>
            <a:off x="5506641" y="2228136"/>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9" name="Text Placeholder 33"/>
          <p:cNvSpPr>
            <a:spLocks noGrp="1"/>
          </p:cNvSpPr>
          <p:nvPr>
            <p:ph type="body" sz="quarter" idx="25" hasCustomPrompt="1"/>
          </p:nvPr>
        </p:nvSpPr>
        <p:spPr>
          <a:xfrm>
            <a:off x="7189787" y="2228136"/>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1" name="Text Placeholder 33"/>
          <p:cNvSpPr>
            <a:spLocks noGrp="1"/>
          </p:cNvSpPr>
          <p:nvPr>
            <p:ph type="body" sz="quarter" idx="31" hasCustomPrompt="1"/>
          </p:nvPr>
        </p:nvSpPr>
        <p:spPr>
          <a:xfrm>
            <a:off x="457200"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2" name="Text Placeholder 33"/>
          <p:cNvSpPr>
            <a:spLocks noGrp="1"/>
          </p:cNvSpPr>
          <p:nvPr>
            <p:ph type="body" sz="quarter" idx="32" hasCustomPrompt="1"/>
          </p:nvPr>
        </p:nvSpPr>
        <p:spPr>
          <a:xfrm>
            <a:off x="2140347"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3" name="Text Placeholder 33"/>
          <p:cNvSpPr>
            <a:spLocks noGrp="1"/>
          </p:cNvSpPr>
          <p:nvPr>
            <p:ph type="body" sz="quarter" idx="33" hasCustomPrompt="1"/>
          </p:nvPr>
        </p:nvSpPr>
        <p:spPr>
          <a:xfrm>
            <a:off x="3823494"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4" name="Text Placeholder 33"/>
          <p:cNvSpPr>
            <a:spLocks noGrp="1"/>
          </p:cNvSpPr>
          <p:nvPr>
            <p:ph type="body" sz="quarter" idx="34" hasCustomPrompt="1"/>
          </p:nvPr>
        </p:nvSpPr>
        <p:spPr>
          <a:xfrm>
            <a:off x="5506641"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5" name="Text Placeholder 33"/>
          <p:cNvSpPr>
            <a:spLocks noGrp="1"/>
          </p:cNvSpPr>
          <p:nvPr>
            <p:ph type="body" sz="quarter" idx="35" hasCustomPrompt="1"/>
          </p:nvPr>
        </p:nvSpPr>
        <p:spPr>
          <a:xfrm>
            <a:off x="7189787"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6" name="Text Placeholder 33"/>
          <p:cNvSpPr>
            <a:spLocks noGrp="1"/>
          </p:cNvSpPr>
          <p:nvPr>
            <p:ph type="body" sz="quarter" idx="36" hasCustomPrompt="1"/>
          </p:nvPr>
        </p:nvSpPr>
        <p:spPr>
          <a:xfrm>
            <a:off x="457200" y="4336335"/>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7" name="Text Placeholder 33"/>
          <p:cNvSpPr>
            <a:spLocks noGrp="1"/>
          </p:cNvSpPr>
          <p:nvPr>
            <p:ph type="body" sz="quarter" idx="37" hasCustomPrompt="1"/>
          </p:nvPr>
        </p:nvSpPr>
        <p:spPr>
          <a:xfrm>
            <a:off x="2140347" y="4336335"/>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8" name="Text Placeholder 33"/>
          <p:cNvSpPr>
            <a:spLocks noGrp="1"/>
          </p:cNvSpPr>
          <p:nvPr>
            <p:ph type="body" sz="quarter" idx="38" hasCustomPrompt="1"/>
          </p:nvPr>
        </p:nvSpPr>
        <p:spPr>
          <a:xfrm>
            <a:off x="3823494" y="4336335"/>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9" name="Text Placeholder 33"/>
          <p:cNvSpPr>
            <a:spLocks noGrp="1"/>
          </p:cNvSpPr>
          <p:nvPr>
            <p:ph type="body" sz="quarter" idx="39" hasCustomPrompt="1"/>
          </p:nvPr>
        </p:nvSpPr>
        <p:spPr>
          <a:xfrm>
            <a:off x="5506641" y="4336335"/>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80" name="Text Placeholder 33"/>
          <p:cNvSpPr>
            <a:spLocks noGrp="1"/>
          </p:cNvSpPr>
          <p:nvPr>
            <p:ph type="body" sz="quarter" idx="40" hasCustomPrompt="1"/>
          </p:nvPr>
        </p:nvSpPr>
        <p:spPr>
          <a:xfrm>
            <a:off x="7189787" y="4336335"/>
            <a:ext cx="1497013" cy="295466"/>
          </a:xfrm>
        </p:spPr>
        <p:txBody>
          <a:bodyPr anchor="b">
            <a:noAutofit/>
          </a:bodyPr>
          <a:lstStyle>
            <a:lvl1pPr>
              <a:buNone/>
              <a:defRPr sz="1600" b="0" i="1" spc="0">
                <a:solidFill>
                  <a:schemeClr val="bg2"/>
                </a:solidFill>
                <a:latin typeface="Arial Narrow"/>
              </a:defRPr>
            </a:lvl1pPr>
            <a:lvl2pPr>
              <a:buNone/>
              <a:defRPr/>
            </a:lvl2pPr>
            <a:lvl3pPr>
              <a:buNone/>
              <a:defRPr/>
            </a:lvl3pPr>
            <a:lvl4pPr marL="0" indent="0">
              <a:buNone/>
              <a:defRPr/>
            </a:lvl4pPr>
            <a:lvl5pPr marL="171450" indent="0">
              <a:buNone/>
              <a:defRPr/>
            </a:lvl5pPr>
          </a:lstStyle>
          <a:p>
            <a:pPr lvl="0"/>
            <a:r>
              <a:rPr lang="en-US" dirty="0"/>
              <a:t>Insert</a:t>
            </a:r>
          </a:p>
        </p:txBody>
      </p:sp>
    </p:spTree>
    <p:extLst>
      <p:ext uri="{BB962C8B-B14F-4D97-AF65-F5344CB8AC3E}">
        <p14:creationId xmlns:p14="http://schemas.microsoft.com/office/powerpoint/2010/main" val="1334734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7"/>
            <a:ext cx="8229600" cy="793915"/>
          </a:xfrm>
        </p:spPr>
        <p:txBody>
          <a:bodyPr anchor="t">
            <a:normAutofit/>
          </a:bodyPr>
          <a:lstStyle>
            <a:lvl1pPr algn="l">
              <a:defRPr sz="2800" b="1">
                <a:solidFill>
                  <a:srgbClr val="328127"/>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457200" y="1309689"/>
            <a:ext cx="8229600" cy="4816476"/>
          </a:xfrm>
        </p:spPr>
        <p:txBody>
          <a:bodyPr/>
          <a:lstStyle>
            <a:lvl1pPr>
              <a:defRPr sz="3200">
                <a:solidFill>
                  <a:schemeClr val="tx1"/>
                </a:solidFill>
                <a:latin typeface="Arial Narrow"/>
                <a:cs typeface="Arial Narrow"/>
              </a:defRPr>
            </a:lvl1pPr>
            <a:lvl2pPr>
              <a:defRPr>
                <a:latin typeface="Arial Narrow"/>
                <a:cs typeface="Arial Narrow"/>
              </a:defRPr>
            </a:lvl2pPr>
            <a:lvl3pPr>
              <a:defRPr>
                <a:latin typeface="Arial Narrow"/>
                <a:cs typeface="Arial Narrow"/>
              </a:defRPr>
            </a:lvl3pPr>
            <a:lvl4pPr>
              <a:defRPr>
                <a:latin typeface="Arial Narrow"/>
                <a:cs typeface="Arial Narrow"/>
              </a:defRPr>
            </a:lvl4pPr>
            <a:lvl5pPr>
              <a:defRPr>
                <a:latin typeface="Arial Narrow"/>
                <a:cs typeface="Arial Narrow"/>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2562072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k programme updat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893763"/>
          </a:xfrm>
        </p:spPr>
        <p:txBody>
          <a:bodyPr anchor="t" anchorCtr="0">
            <a:noAutofit/>
          </a:bodyPr>
          <a:lstStyle>
            <a:lvl1pPr algn="l">
              <a:defRPr sz="2800" b="1" cap="all">
                <a:solidFill>
                  <a:srgbClr val="328127"/>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76401"/>
            <a:ext cx="4038600" cy="44497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1"/>
            <a:ext cx="4038600" cy="44497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
        <p:nvSpPr>
          <p:cNvPr id="9" name="Content Placeholder 20"/>
          <p:cNvSpPr>
            <a:spLocks noGrp="1"/>
          </p:cNvSpPr>
          <p:nvPr>
            <p:ph sz="quarter" idx="18" hasCustomPrompt="1"/>
          </p:nvPr>
        </p:nvSpPr>
        <p:spPr>
          <a:xfrm>
            <a:off x="1130300" y="927100"/>
            <a:ext cx="7556500" cy="749300"/>
          </a:xfrm>
          <a:solidFill>
            <a:srgbClr val="E0FFFF"/>
          </a:solidFill>
        </p:spPr>
        <p:txBody>
          <a:bodyPr/>
          <a:lstStyle>
            <a:lvl1pPr>
              <a:defRPr sz="1800" b="0" i="1">
                <a:solidFill>
                  <a:srgbClr val="1086C1"/>
                </a:solidFill>
                <a:latin typeface="Arial"/>
                <a:cs typeface="Arial"/>
              </a:defRPr>
            </a:lvl1pPr>
          </a:lstStyle>
          <a:p>
            <a:pPr lvl="0"/>
            <a:r>
              <a:rPr lang="en-US"/>
              <a:t>Subhed</a:t>
            </a:r>
          </a:p>
        </p:txBody>
      </p:sp>
      <p:sp>
        <p:nvSpPr>
          <p:cNvPr id="12" name="Text Placeholder 22"/>
          <p:cNvSpPr>
            <a:spLocks noGrp="1"/>
          </p:cNvSpPr>
          <p:nvPr>
            <p:ph type="body" sz="quarter" idx="16" hasCustomPrompt="1"/>
          </p:nvPr>
        </p:nvSpPr>
        <p:spPr>
          <a:xfrm>
            <a:off x="-104635" y="-10949"/>
            <a:ext cx="550800" cy="7007225"/>
          </a:xfrm>
        </p:spPr>
        <p:txBody>
          <a:bodyPr vert="vert270" lIns="0" tIns="36000" rIns="0" bIns="36000">
            <a:noAutofit/>
          </a:bodyPr>
          <a:lstStyle>
            <a:lvl1pPr marL="0" algn="r" defTabSz="457200" rtl="0" eaLnBrk="1" latinLnBrk="0" hangingPunct="1">
              <a:defRPr lang="en-US" sz="4000" kern="1200" dirty="0" smtClean="0">
                <a:solidFill>
                  <a:srgbClr val="FDB002">
                    <a:alpha val="32000"/>
                  </a:srgbClr>
                </a:solidFill>
                <a:latin typeface="Arial"/>
                <a:ea typeface="+mn-ea"/>
                <a:cs typeface="Arial"/>
              </a:defRPr>
            </a:lvl1pPr>
          </a:lstStyle>
          <a:p>
            <a:pPr lvl="0"/>
            <a:r>
              <a:rPr lang="en-US" dirty="0"/>
              <a:t>topic</a:t>
            </a:r>
          </a:p>
        </p:txBody>
      </p:sp>
    </p:spTree>
    <p:extLst>
      <p:ext uri="{BB962C8B-B14F-4D97-AF65-F5344CB8AC3E}">
        <p14:creationId xmlns:p14="http://schemas.microsoft.com/office/powerpoint/2010/main" val="118952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oid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895050"/>
          </a:xfrm>
        </p:spPr>
        <p:txBody>
          <a:bodyPr/>
          <a:lstStyle>
            <a:lvl1pPr>
              <a:defRPr>
                <a:solidFill>
                  <a:srgbClr val="328127"/>
                </a:solidFill>
              </a:defRPr>
            </a:lvl1pPr>
          </a:lstStyle>
          <a:p>
            <a:r>
              <a:rPr lang="en-US"/>
              <a:t>Click to edit Master title style</a:t>
            </a:r>
            <a:endParaRPr lang="en-US" dirty="0"/>
          </a:p>
        </p:txBody>
      </p:sp>
      <p:sp>
        <p:nvSpPr>
          <p:cNvPr id="7" name="Text Placeholder 6"/>
          <p:cNvSpPr>
            <a:spLocks noGrp="1"/>
          </p:cNvSpPr>
          <p:nvPr>
            <p:ph type="body" sz="quarter" idx="13"/>
          </p:nvPr>
        </p:nvSpPr>
        <p:spPr>
          <a:xfrm>
            <a:off x="457203" y="1309688"/>
            <a:ext cx="3765248" cy="4664629"/>
          </a:xfrm>
        </p:spPr>
        <p:txBody>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9"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2833707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ree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4637"/>
            <a:ext cx="8686800" cy="563563"/>
          </a:xfrm>
          <a:noFill/>
        </p:spPr>
        <p:txBody>
          <a:bodyPr lIns="457200" anchor="t">
            <a:normAutofit/>
          </a:bodyPr>
          <a:lstStyle>
            <a:lvl1pPr algn="l">
              <a:defRPr sz="2800" b="1">
                <a:solidFill>
                  <a:srgbClr val="328127"/>
                </a:solidFill>
                <a:latin typeface="Arial"/>
                <a:cs typeface="Arial"/>
              </a:defRPr>
            </a:lvl1pPr>
          </a:lstStyle>
          <a:p>
            <a:r>
              <a:rPr lang="en-US" dirty="0"/>
              <a:t>CLICK TO EDIT MASTER TITLE STYLE</a:t>
            </a:r>
          </a:p>
        </p:txBody>
      </p:sp>
      <p:cxnSp>
        <p:nvCxnSpPr>
          <p:cNvPr id="7" name="Straight Connector 6"/>
          <p:cNvCxnSpPr/>
          <p:nvPr userDrawn="1"/>
        </p:nvCxnSpPr>
        <p:spPr>
          <a:xfrm>
            <a:off x="440597" y="6324600"/>
            <a:ext cx="681289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9"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1520581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893763"/>
          </a:xfrm>
        </p:spPr>
        <p:txBody>
          <a:bodyPr anchor="t" anchorCtr="0">
            <a:noAutofit/>
          </a:bodyPr>
          <a:lstStyle>
            <a:lvl1pPr algn="l">
              <a:defRPr sz="2800" b="1" cap="all">
                <a:solidFill>
                  <a:srgbClr val="328127"/>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309689"/>
            <a:ext cx="4038600" cy="4816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09689"/>
            <a:ext cx="4038600" cy="4816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104080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469875"/>
          </a:xfrm>
        </p:spPr>
        <p:txBody>
          <a:bodyPr anchor="t" anchorCtr="0">
            <a:noAutofit/>
          </a:bodyPr>
          <a:lstStyle>
            <a:lvl1pPr algn="l">
              <a:defRPr sz="2800" b="1" cap="all">
                <a:solidFill>
                  <a:srgbClr val="328127"/>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242999" y="2940050"/>
            <a:ext cx="2628000" cy="31861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045399" y="2940050"/>
            <a:ext cx="2628000" cy="31861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Content Placeholder 2"/>
          <p:cNvSpPr>
            <a:spLocks noGrp="1"/>
          </p:cNvSpPr>
          <p:nvPr>
            <p:ph sz="half" idx="11"/>
          </p:nvPr>
        </p:nvSpPr>
        <p:spPr>
          <a:xfrm>
            <a:off x="440598" y="2940050"/>
            <a:ext cx="2628000" cy="31861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0" name="Picture Placeholder 9"/>
          <p:cNvSpPr>
            <a:spLocks noGrp="1"/>
          </p:cNvSpPr>
          <p:nvPr>
            <p:ph type="pic" sz="quarter" idx="12"/>
          </p:nvPr>
        </p:nvSpPr>
        <p:spPr>
          <a:xfrm>
            <a:off x="440598" y="860425"/>
            <a:ext cx="2628040" cy="2079625"/>
          </a:xfrm>
        </p:spPr>
        <p:txBody>
          <a:bodyPr/>
          <a:lstStyle/>
          <a:p>
            <a:r>
              <a:rPr lang="en-US"/>
              <a:t>Click icon to add picture</a:t>
            </a:r>
          </a:p>
        </p:txBody>
      </p:sp>
      <p:sp>
        <p:nvSpPr>
          <p:cNvPr id="13" name="Picture Placeholder 9"/>
          <p:cNvSpPr>
            <a:spLocks noGrp="1"/>
          </p:cNvSpPr>
          <p:nvPr>
            <p:ph type="pic" sz="quarter" idx="13"/>
          </p:nvPr>
        </p:nvSpPr>
        <p:spPr>
          <a:xfrm>
            <a:off x="6045359" y="860425"/>
            <a:ext cx="2628040" cy="2079625"/>
          </a:xfrm>
        </p:spPr>
        <p:txBody>
          <a:bodyPr/>
          <a:lstStyle/>
          <a:p>
            <a:r>
              <a:rPr lang="en-US"/>
              <a:t>Click icon to add picture</a:t>
            </a:r>
          </a:p>
        </p:txBody>
      </p:sp>
      <p:sp>
        <p:nvSpPr>
          <p:cNvPr id="15" name="Picture Placeholder 9"/>
          <p:cNvSpPr>
            <a:spLocks noGrp="1"/>
          </p:cNvSpPr>
          <p:nvPr>
            <p:ph type="pic" sz="quarter" idx="14"/>
          </p:nvPr>
        </p:nvSpPr>
        <p:spPr>
          <a:xfrm>
            <a:off x="3242959" y="860425"/>
            <a:ext cx="2628040" cy="2079625"/>
          </a:xfrm>
        </p:spPr>
        <p:txBody>
          <a:bodyPr/>
          <a:lstStyle/>
          <a:p>
            <a:r>
              <a:rPr lang="en-US"/>
              <a:t>Click icon to add picture</a:t>
            </a:r>
          </a:p>
        </p:txBody>
      </p:sp>
      <p:cxnSp>
        <p:nvCxnSpPr>
          <p:cNvPr id="16" name="Straight Connector 15"/>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7"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695357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in-Use-Case-Study">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
        <p:nvSpPr>
          <p:cNvPr id="15"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DOI or URL</a:t>
            </a:r>
          </a:p>
        </p:txBody>
      </p:sp>
      <p:cxnSp>
        <p:nvCxnSpPr>
          <p:cNvPr id="13" name="Straight Connector 12"/>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3"/>
          <p:cNvSpPr>
            <a:spLocks noGrp="1"/>
          </p:cNvSpPr>
          <p:nvPr>
            <p:ph sz="half" idx="11" hasCustomPrompt="1"/>
          </p:nvPr>
        </p:nvSpPr>
        <p:spPr>
          <a:xfrm>
            <a:off x="536432" y="3875845"/>
            <a:ext cx="3960955" cy="2255434"/>
          </a:xfrm>
        </p:spPr>
        <p:txBody>
          <a:bodyPr/>
          <a:lstStyle>
            <a:lvl1pPr marL="180000" indent="-180000">
              <a:lnSpc>
                <a:spcPct val="120000"/>
              </a:lnSpc>
              <a:spcBef>
                <a:spcPts val="0"/>
              </a:spcBef>
              <a:spcAft>
                <a:spcPts val="300"/>
              </a:spcAft>
              <a:buFont typeface="Arial"/>
              <a:buChar char="•"/>
              <a:defRPr sz="2400" baseline="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Key points</a:t>
            </a:r>
          </a:p>
          <a:p>
            <a:pPr lvl="0"/>
            <a:r>
              <a:rPr lang="en-US" dirty="0"/>
              <a:t>Highlighting</a:t>
            </a:r>
          </a:p>
          <a:p>
            <a:pPr lvl="0"/>
            <a:r>
              <a:rPr lang="en-US" dirty="0"/>
              <a:t>Use case</a:t>
            </a:r>
          </a:p>
          <a:p>
            <a:pPr lvl="0"/>
            <a:endParaRPr lang="en-US" dirty="0"/>
          </a:p>
        </p:txBody>
      </p:sp>
      <p:sp>
        <p:nvSpPr>
          <p:cNvPr id="8" name="Picture Placeholder 7"/>
          <p:cNvSpPr>
            <a:spLocks noGrp="1"/>
          </p:cNvSpPr>
          <p:nvPr>
            <p:ph type="pic" sz="quarter" idx="12" hasCustomPrompt="1"/>
          </p:nvPr>
        </p:nvSpPr>
        <p:spPr>
          <a:xfrm>
            <a:off x="7017425" y="274641"/>
            <a:ext cx="1669375" cy="1630359"/>
          </a:xfrm>
        </p:spPr>
        <p:txBody>
          <a:bodyPr/>
          <a:lstStyle>
            <a:lvl1pPr>
              <a:defRPr baseline="0"/>
            </a:lvl1pPr>
          </a:lstStyle>
          <a:p>
            <a:r>
              <a:rPr lang="en-US" dirty="0"/>
              <a:t>Logo / journal cover</a:t>
            </a:r>
          </a:p>
        </p:txBody>
      </p:sp>
      <p:sp>
        <p:nvSpPr>
          <p:cNvPr id="16" name="Picture Placeholder 15"/>
          <p:cNvSpPr>
            <a:spLocks noGrp="1"/>
          </p:cNvSpPr>
          <p:nvPr>
            <p:ph type="pic" sz="quarter" idx="14" hasCustomPrompt="1"/>
          </p:nvPr>
        </p:nvSpPr>
        <p:spPr>
          <a:xfrm>
            <a:off x="4686300" y="1981200"/>
            <a:ext cx="4000500" cy="4149725"/>
          </a:xfrm>
        </p:spPr>
        <p:txBody>
          <a:bodyPr/>
          <a:lstStyle>
            <a:lvl1pPr>
              <a:defRPr baseline="0"/>
            </a:lvl1pPr>
          </a:lstStyle>
          <a:p>
            <a:r>
              <a:rPr lang="en-US" dirty="0"/>
              <a:t>Representative graphic / map / visual from article</a:t>
            </a:r>
          </a:p>
        </p:txBody>
      </p:sp>
      <p:sp>
        <p:nvSpPr>
          <p:cNvPr id="18" name="Picture Placeholder 17"/>
          <p:cNvSpPr>
            <a:spLocks noGrp="1"/>
          </p:cNvSpPr>
          <p:nvPr>
            <p:ph type="pic" sz="quarter" idx="15" hasCustomPrompt="1"/>
          </p:nvPr>
        </p:nvSpPr>
        <p:spPr>
          <a:xfrm>
            <a:off x="536433" y="1981200"/>
            <a:ext cx="3960955" cy="1893888"/>
          </a:xfrm>
        </p:spPr>
        <p:txBody>
          <a:bodyPr/>
          <a:lstStyle/>
          <a:p>
            <a:r>
              <a:rPr lang="en-US" dirty="0"/>
              <a:t>Species photo</a:t>
            </a:r>
          </a:p>
        </p:txBody>
      </p:sp>
      <p:sp>
        <p:nvSpPr>
          <p:cNvPr id="23" name="Text Placeholder 22"/>
          <p:cNvSpPr>
            <a:spLocks noGrp="1"/>
          </p:cNvSpPr>
          <p:nvPr>
            <p:ph type="body" sz="quarter" idx="16" hasCustomPrompt="1"/>
          </p:nvPr>
        </p:nvSpPr>
        <p:spPr>
          <a:xfrm>
            <a:off x="-104635" y="-10949"/>
            <a:ext cx="550800" cy="7007225"/>
          </a:xfrm>
        </p:spPr>
        <p:txBody>
          <a:bodyPr vert="vert270" lIns="0" tIns="36000" rIns="0" bIns="36000">
            <a:noAutofit/>
          </a:bodyPr>
          <a:lstStyle>
            <a:lvl1pPr marL="0" algn="r" defTabSz="457200" rtl="0" eaLnBrk="1" latinLnBrk="0" hangingPunct="1">
              <a:defRPr lang="en-US" sz="4000" kern="1200" dirty="0" smtClean="0">
                <a:solidFill>
                  <a:srgbClr val="FDB002">
                    <a:alpha val="32000"/>
                  </a:srgbClr>
                </a:solidFill>
                <a:latin typeface="Arial"/>
                <a:ea typeface="+mn-ea"/>
                <a:cs typeface="Arial"/>
              </a:defRPr>
            </a:lvl1pPr>
          </a:lstStyle>
          <a:p>
            <a:pPr lvl="0"/>
            <a:r>
              <a:rPr lang="en-US" dirty="0"/>
              <a:t>topic</a:t>
            </a:r>
          </a:p>
        </p:txBody>
      </p:sp>
      <p:sp>
        <p:nvSpPr>
          <p:cNvPr id="14" name="Content Placeholder 3"/>
          <p:cNvSpPr>
            <a:spLocks noGrp="1"/>
          </p:cNvSpPr>
          <p:nvPr>
            <p:ph sz="half" idx="17" hasCustomPrompt="1"/>
          </p:nvPr>
        </p:nvSpPr>
        <p:spPr>
          <a:xfrm>
            <a:off x="536433" y="274641"/>
            <a:ext cx="6480992" cy="1630359"/>
          </a:xfrm>
        </p:spPr>
        <p:txBody>
          <a:bodyPr>
            <a:normAutofit/>
          </a:bodyPr>
          <a:lstStyle>
            <a:lvl1pPr marL="0" indent="0">
              <a:lnSpc>
                <a:spcPct val="120000"/>
              </a:lnSpc>
              <a:spcBef>
                <a:spcPts val="0"/>
              </a:spcBef>
              <a:spcAft>
                <a:spcPts val="300"/>
              </a:spcAft>
              <a:buFont typeface="Arial"/>
              <a:buNone/>
              <a:defRPr sz="3200" baseline="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Title/Author clipping or citation</a:t>
            </a:r>
          </a:p>
        </p:txBody>
      </p:sp>
    </p:spTree>
    <p:extLst>
      <p:ext uri="{BB962C8B-B14F-4D97-AF65-F5344CB8AC3E}">
        <p14:creationId xmlns:p14="http://schemas.microsoft.com/office/powerpoint/2010/main" val="591968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Sidebar">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469875"/>
          </a:xfrm>
        </p:spPr>
        <p:txBody>
          <a:bodyPr anchor="t" anchorCtr="0">
            <a:noAutofit/>
          </a:bodyPr>
          <a:lstStyle>
            <a:lvl1pPr algn="l">
              <a:defRPr sz="2800" b="1" cap="all">
                <a:solidFill>
                  <a:srgbClr val="328127"/>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045399" y="860425"/>
            <a:ext cx="2628000" cy="52657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8" name="Content Placeholder 2"/>
          <p:cNvSpPr>
            <a:spLocks noGrp="1"/>
          </p:cNvSpPr>
          <p:nvPr>
            <p:ph sz="half" idx="11"/>
          </p:nvPr>
        </p:nvSpPr>
        <p:spPr>
          <a:xfrm>
            <a:off x="440597" y="860425"/>
            <a:ext cx="5430401" cy="52657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cxnSp>
        <p:nvCxnSpPr>
          <p:cNvPr id="10" name="Straight Connector 9"/>
          <p:cNvCxnSpPr/>
          <p:nvPr userDrawn="1"/>
        </p:nvCxnSpPr>
        <p:spPr>
          <a:xfrm>
            <a:off x="440598" y="6349719"/>
            <a:ext cx="7157051" cy="0"/>
          </a:xfrm>
          <a:prstGeom prst="line">
            <a:avLst/>
          </a:prstGeom>
          <a:ln w="3175" cmpd="sng">
            <a:solidFill>
              <a:srgbClr val="328127"/>
            </a:solidFill>
          </a:ln>
          <a:effectLst/>
        </p:spPr>
        <p:style>
          <a:lnRef idx="2">
            <a:schemeClr val="accent1"/>
          </a:lnRef>
          <a:fillRef idx="0">
            <a:schemeClr val="accent1"/>
          </a:fillRef>
          <a:effectRef idx="1">
            <a:schemeClr val="accent1"/>
          </a:effectRef>
          <a:fontRef idx="minor">
            <a:schemeClr val="tx1"/>
          </a:fontRef>
        </p:style>
      </p:cxnSp>
      <p:sp>
        <p:nvSpPr>
          <p:cNvPr id="11" name="Text Placeholder 4"/>
          <p:cNvSpPr>
            <a:spLocks noGrp="1"/>
          </p:cNvSpPr>
          <p:nvPr>
            <p:ph type="body" sz="quarter" idx="10" hasCustomPrompt="1"/>
          </p:nvPr>
        </p:nvSpPr>
        <p:spPr>
          <a:xfrm>
            <a:off x="441325" y="6407149"/>
            <a:ext cx="7156324" cy="383119"/>
          </a:xfrm>
        </p:spPr>
        <p:txBody>
          <a:bodyPr lIns="0" anchor="ctr" anchorCtr="0">
            <a:noAutofit/>
          </a:bodyPr>
          <a:lstStyle>
            <a:lvl1pPr marL="0" indent="0" algn="r">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NOTES / CAPTIONS / SOURCES</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33895" y="6214910"/>
            <a:ext cx="962526" cy="638475"/>
          </a:xfrm>
          <a:prstGeom prst="rect">
            <a:avLst/>
          </a:prstGeom>
        </p:spPr>
      </p:pic>
    </p:spTree>
    <p:extLst>
      <p:ext uri="{BB962C8B-B14F-4D97-AF65-F5344CB8AC3E}">
        <p14:creationId xmlns:p14="http://schemas.microsoft.com/office/powerpoint/2010/main" val="1464821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0" tIns="45720" rIns="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5988116"/>
      </p:ext>
    </p:extLst>
  </p:cSld>
  <p:clrMap bg1="lt1" tx1="dk1" bg2="lt2" tx2="dk2" accent1="accent1" accent2="accent2" accent3="accent3" accent4="accent4" accent5="accent5" accent6="accent6" hlink="hlink" folHlink="folHlink"/>
  <p:sldLayoutIdLst>
    <p:sldLayoutId id="2147483672" r:id="rId1"/>
    <p:sldLayoutId id="2147483666" r:id="rId2"/>
    <p:sldLayoutId id="2147483680" r:id="rId3"/>
    <p:sldLayoutId id="2147483668" r:id="rId4"/>
    <p:sldLayoutId id="2147483667" r:id="rId5"/>
    <p:sldLayoutId id="2147483652" r:id="rId6"/>
    <p:sldLayoutId id="2147483677" r:id="rId7"/>
    <p:sldLayoutId id="2147483679" r:id="rId8"/>
    <p:sldLayoutId id="2147483678" r:id="rId9"/>
    <p:sldLayoutId id="2147483653" r:id="rId10"/>
    <p:sldLayoutId id="2147483654" r:id="rId11"/>
    <p:sldLayoutId id="2147483655" r:id="rId12"/>
    <p:sldLayoutId id="2147483649" r:id="rId13"/>
    <p:sldLayoutId id="2147483681" r:id="rId14"/>
    <p:sldLayoutId id="2147483682" r:id="rId15"/>
    <p:sldLayoutId id="2147483683" r:id="rId16"/>
  </p:sldLayoutIdLst>
  <p:txStyles>
    <p:titleStyle>
      <a:lvl1pPr algn="l" defTabSz="457200" rtl="0" eaLnBrk="1" latinLnBrk="0" hangingPunct="1">
        <a:spcBef>
          <a:spcPct val="0"/>
        </a:spcBef>
        <a:buNone/>
        <a:defRPr sz="2800" b="1" kern="1200" cap="all">
          <a:solidFill>
            <a:srgbClr val="328127"/>
          </a:solidFill>
          <a:latin typeface="Arial"/>
          <a:ea typeface="+mj-ea"/>
          <a:cs typeface="Arial"/>
        </a:defRPr>
      </a:lvl1pPr>
    </p:titleStyle>
    <p:bodyStyle>
      <a:lvl1pPr marL="0" indent="0" algn="l" defTabSz="457200" rtl="0" eaLnBrk="1" latinLnBrk="0" hangingPunct="1">
        <a:spcBef>
          <a:spcPct val="20000"/>
        </a:spcBef>
        <a:buFont typeface="Arial"/>
        <a:buNone/>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52.jpg"/><Relationship Id="rId18" Type="http://schemas.openxmlformats.org/officeDocument/2006/relationships/image" Target="../media/image57.jpg"/><Relationship Id="rId3" Type="http://schemas.openxmlformats.org/officeDocument/2006/relationships/image" Target="../media/image42.jpg"/><Relationship Id="rId21" Type="http://schemas.openxmlformats.org/officeDocument/2006/relationships/image" Target="../media/image60.jpg"/><Relationship Id="rId7" Type="http://schemas.openxmlformats.org/officeDocument/2006/relationships/image" Target="../media/image46.jpg"/><Relationship Id="rId12" Type="http://schemas.openxmlformats.org/officeDocument/2006/relationships/image" Target="../media/image51.jpg"/><Relationship Id="rId17" Type="http://schemas.openxmlformats.org/officeDocument/2006/relationships/image" Target="../media/image56.jpg"/><Relationship Id="rId2" Type="http://schemas.openxmlformats.org/officeDocument/2006/relationships/notesSlide" Target="../notesSlides/notesSlide11.xml"/><Relationship Id="rId16" Type="http://schemas.openxmlformats.org/officeDocument/2006/relationships/image" Target="../media/image55.jpg"/><Relationship Id="rId20"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45.jpg"/><Relationship Id="rId11" Type="http://schemas.openxmlformats.org/officeDocument/2006/relationships/image" Target="../media/image50.jpg"/><Relationship Id="rId5" Type="http://schemas.openxmlformats.org/officeDocument/2006/relationships/image" Target="../media/image44.jpg"/><Relationship Id="rId15" Type="http://schemas.openxmlformats.org/officeDocument/2006/relationships/image" Target="../media/image54.jpg"/><Relationship Id="rId10" Type="http://schemas.openxmlformats.org/officeDocument/2006/relationships/image" Target="../media/image49.jpg"/><Relationship Id="rId19" Type="http://schemas.openxmlformats.org/officeDocument/2006/relationships/image" Target="../media/image58.jpg"/><Relationship Id="rId4" Type="http://schemas.openxmlformats.org/officeDocument/2006/relationships/image" Target="../media/image43.jpg"/><Relationship Id="rId9" Type="http://schemas.openxmlformats.org/officeDocument/2006/relationships/image" Target="../media/image48.jpg"/><Relationship Id="rId14" Type="http://schemas.openxmlformats.org/officeDocument/2006/relationships/image" Target="../media/image53.jpg"/><Relationship Id="rId22" Type="http://schemas.openxmlformats.org/officeDocument/2006/relationships/image" Target="../media/image61.jp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biodiversityinformatics.org/" TargetMode="External"/><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64.gif"/><Relationship Id="rId5" Type="http://schemas.openxmlformats.org/officeDocument/2006/relationships/image" Target="../media/image63.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7" Type="http://schemas.openxmlformats.org/officeDocument/2006/relationships/image" Target="../media/image72.jpe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hyperlink" Target="http://biodiversityinformatics.org/" TargetMode="External"/><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62.png"/><Relationship Id="rId4" Type="http://schemas.openxmlformats.org/officeDocument/2006/relationships/hyperlink" Target="http://eol.org/pages/323939/data"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7"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46.jpg"/><Relationship Id="rId13" Type="http://schemas.openxmlformats.org/officeDocument/2006/relationships/image" Target="../media/image51.jpg"/><Relationship Id="rId18" Type="http://schemas.openxmlformats.org/officeDocument/2006/relationships/image" Target="../media/image56.jpg"/><Relationship Id="rId3" Type="http://schemas.openxmlformats.org/officeDocument/2006/relationships/image" Target="../media/image87.png"/><Relationship Id="rId21" Type="http://schemas.openxmlformats.org/officeDocument/2006/relationships/image" Target="../media/image59.jpg"/><Relationship Id="rId7" Type="http://schemas.openxmlformats.org/officeDocument/2006/relationships/image" Target="../media/image45.jpg"/><Relationship Id="rId12" Type="http://schemas.openxmlformats.org/officeDocument/2006/relationships/image" Target="../media/image50.jpg"/><Relationship Id="rId17" Type="http://schemas.openxmlformats.org/officeDocument/2006/relationships/image" Target="../media/image55.jpg"/><Relationship Id="rId2" Type="http://schemas.openxmlformats.org/officeDocument/2006/relationships/notesSlide" Target="../notesSlides/notesSlide20.xml"/><Relationship Id="rId16" Type="http://schemas.openxmlformats.org/officeDocument/2006/relationships/image" Target="../media/image54.jpg"/><Relationship Id="rId20" Type="http://schemas.openxmlformats.org/officeDocument/2006/relationships/image" Target="../media/image58.jpg"/><Relationship Id="rId1" Type="http://schemas.openxmlformats.org/officeDocument/2006/relationships/slideLayout" Target="../slideLayouts/slideLayout5.xml"/><Relationship Id="rId6" Type="http://schemas.openxmlformats.org/officeDocument/2006/relationships/image" Target="../media/image44.jpg"/><Relationship Id="rId11" Type="http://schemas.openxmlformats.org/officeDocument/2006/relationships/image" Target="../media/image49.jpg"/><Relationship Id="rId24" Type="http://schemas.openxmlformats.org/officeDocument/2006/relationships/image" Target="../media/image88.png"/><Relationship Id="rId5" Type="http://schemas.openxmlformats.org/officeDocument/2006/relationships/image" Target="../media/image43.jpg"/><Relationship Id="rId15" Type="http://schemas.openxmlformats.org/officeDocument/2006/relationships/image" Target="../media/image53.jpg"/><Relationship Id="rId23" Type="http://schemas.openxmlformats.org/officeDocument/2006/relationships/image" Target="../media/image61.jpg"/><Relationship Id="rId10" Type="http://schemas.openxmlformats.org/officeDocument/2006/relationships/image" Target="../media/image48.jpg"/><Relationship Id="rId19" Type="http://schemas.openxmlformats.org/officeDocument/2006/relationships/image" Target="../media/image57.jpg"/><Relationship Id="rId4" Type="http://schemas.openxmlformats.org/officeDocument/2006/relationships/image" Target="../media/image42.jpg"/><Relationship Id="rId9" Type="http://schemas.openxmlformats.org/officeDocument/2006/relationships/image" Target="../media/image47.jpg"/><Relationship Id="rId14" Type="http://schemas.openxmlformats.org/officeDocument/2006/relationships/image" Target="../media/image52.jpg"/><Relationship Id="rId22" Type="http://schemas.openxmlformats.org/officeDocument/2006/relationships/image" Target="../media/image60.jpg"/></Relationships>
</file>

<file path=ppt/slides/_rels/slide2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90.jp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18" Type="http://schemas.openxmlformats.org/officeDocument/2006/relationships/image" Target="../media/image56.svg"/><Relationship Id="rId26" Type="http://schemas.openxmlformats.org/officeDocument/2006/relationships/image" Target="../media/image64.svg"/><Relationship Id="rId39" Type="http://schemas.openxmlformats.org/officeDocument/2006/relationships/image" Target="../media/image111.png"/><Relationship Id="rId3" Type="http://schemas.openxmlformats.org/officeDocument/2006/relationships/hyperlink" Target="https://commons.wikimedia.org/wiki/File:OOjs_UI_icon_language-ltr.svg" TargetMode="External"/><Relationship Id="rId21" Type="http://schemas.openxmlformats.org/officeDocument/2006/relationships/image" Target="../media/image102.png"/><Relationship Id="rId34" Type="http://schemas.openxmlformats.org/officeDocument/2006/relationships/image" Target="../media/image72.svg"/><Relationship Id="rId42" Type="http://schemas.openxmlformats.org/officeDocument/2006/relationships/image" Target="../media/image80.svg"/><Relationship Id="rId47" Type="http://schemas.openxmlformats.org/officeDocument/2006/relationships/image" Target="../media/image114.png"/><Relationship Id="rId50" Type="http://schemas.openxmlformats.org/officeDocument/2006/relationships/image" Target="../media/image88.svg"/><Relationship Id="rId55" Type="http://schemas.openxmlformats.org/officeDocument/2006/relationships/image" Target="../media/image119.png"/><Relationship Id="rId7" Type="http://schemas.openxmlformats.org/officeDocument/2006/relationships/image" Target="../media/image88.png"/><Relationship Id="rId25" Type="http://schemas.openxmlformats.org/officeDocument/2006/relationships/image" Target="../media/image104.png"/><Relationship Id="rId33" Type="http://schemas.openxmlformats.org/officeDocument/2006/relationships/image" Target="../media/image108.png"/><Relationship Id="rId38" Type="http://schemas.openxmlformats.org/officeDocument/2006/relationships/image" Target="../media/image76.svg"/><Relationship Id="rId46" Type="http://schemas.openxmlformats.org/officeDocument/2006/relationships/image" Target="../media/image84.svg"/><Relationship Id="rId59" Type="http://schemas.openxmlformats.org/officeDocument/2006/relationships/image" Target="../media/image121.png"/><Relationship Id="rId2" Type="http://schemas.openxmlformats.org/officeDocument/2006/relationships/notesSlide" Target="../notesSlides/notesSlide23.xml"/><Relationship Id="rId20" Type="http://schemas.openxmlformats.org/officeDocument/2006/relationships/image" Target="../media/image58.svg"/><Relationship Id="rId29" Type="http://schemas.openxmlformats.org/officeDocument/2006/relationships/image" Target="../media/image106.png"/><Relationship Id="rId41" Type="http://schemas.openxmlformats.org/officeDocument/2006/relationships/image" Target="../media/image112.png"/><Relationship Id="rId54" Type="http://schemas.openxmlformats.org/officeDocument/2006/relationships/image" Target="../media/image118.png"/><Relationship Id="rId62" Type="http://schemas.openxmlformats.org/officeDocument/2006/relationships/image" Target="../media/image43.svg"/><Relationship Id="rId1" Type="http://schemas.openxmlformats.org/officeDocument/2006/relationships/slideLayout" Target="../slideLayouts/slideLayout5.xml"/><Relationship Id="rId6" Type="http://schemas.openxmlformats.org/officeDocument/2006/relationships/hyperlink" Target="https://creativecommons.org/licenses/by/3.0/us/legalcode" TargetMode="External"/><Relationship Id="rId11" Type="http://schemas.openxmlformats.org/officeDocument/2006/relationships/image" Target="../media/image100.png"/><Relationship Id="rId24" Type="http://schemas.openxmlformats.org/officeDocument/2006/relationships/image" Target="../media/image62.svg"/><Relationship Id="rId32" Type="http://schemas.openxmlformats.org/officeDocument/2006/relationships/image" Target="../media/image70.svg"/><Relationship Id="rId37" Type="http://schemas.openxmlformats.org/officeDocument/2006/relationships/image" Target="../media/image110.png"/><Relationship Id="rId40" Type="http://schemas.openxmlformats.org/officeDocument/2006/relationships/image" Target="../media/image78.svg"/><Relationship Id="rId53" Type="http://schemas.openxmlformats.org/officeDocument/2006/relationships/image" Target="../media/image117.png"/><Relationship Id="rId58" Type="http://schemas.openxmlformats.org/officeDocument/2006/relationships/image" Target="../media/image34.svg"/><Relationship Id="rId5" Type="http://schemas.openxmlformats.org/officeDocument/2006/relationships/hyperlink" Target="https://thenounproject.com/Chamedesign" TargetMode="External"/><Relationship Id="rId23" Type="http://schemas.openxmlformats.org/officeDocument/2006/relationships/image" Target="../media/image103.png"/><Relationship Id="rId28" Type="http://schemas.openxmlformats.org/officeDocument/2006/relationships/image" Target="../media/image66.svg"/><Relationship Id="rId36" Type="http://schemas.openxmlformats.org/officeDocument/2006/relationships/image" Target="../media/image74.svg"/><Relationship Id="rId49" Type="http://schemas.openxmlformats.org/officeDocument/2006/relationships/image" Target="../media/image115.png"/><Relationship Id="rId57" Type="http://schemas.openxmlformats.org/officeDocument/2006/relationships/image" Target="../media/image120.png"/><Relationship Id="rId61" Type="http://schemas.openxmlformats.org/officeDocument/2006/relationships/image" Target="../media/image122.png"/><Relationship Id="rId10" Type="http://schemas.openxmlformats.org/officeDocument/2006/relationships/image" Target="../media/image99.png"/><Relationship Id="rId19" Type="http://schemas.openxmlformats.org/officeDocument/2006/relationships/image" Target="../media/image101.png"/><Relationship Id="rId31" Type="http://schemas.openxmlformats.org/officeDocument/2006/relationships/image" Target="../media/image107.png"/><Relationship Id="rId52" Type="http://schemas.openxmlformats.org/officeDocument/2006/relationships/image" Target="../media/image90.svg"/><Relationship Id="rId60" Type="http://schemas.openxmlformats.org/officeDocument/2006/relationships/image" Target="../media/image41.svg"/><Relationship Id="rId4" Type="http://schemas.openxmlformats.org/officeDocument/2006/relationships/hyperlink" Target="https://creativecommons.org/licenses/by-sa/3.0/deed.en" TargetMode="External"/><Relationship Id="rId9" Type="http://schemas.openxmlformats.org/officeDocument/2006/relationships/image" Target="../media/image98.png"/><Relationship Id="rId22" Type="http://schemas.openxmlformats.org/officeDocument/2006/relationships/image" Target="../media/image60.svg"/><Relationship Id="rId27" Type="http://schemas.openxmlformats.org/officeDocument/2006/relationships/image" Target="../media/image105.png"/><Relationship Id="rId30" Type="http://schemas.openxmlformats.org/officeDocument/2006/relationships/image" Target="../media/image68.svg"/><Relationship Id="rId35" Type="http://schemas.openxmlformats.org/officeDocument/2006/relationships/image" Target="../media/image109.png"/><Relationship Id="rId43" Type="http://schemas.openxmlformats.org/officeDocument/2006/relationships/image" Target="../media/image113.png"/><Relationship Id="rId48" Type="http://schemas.openxmlformats.org/officeDocument/2006/relationships/image" Target="../media/image86.svg"/><Relationship Id="rId56" Type="http://schemas.openxmlformats.org/officeDocument/2006/relationships/image" Target="../media/image37.svg"/><Relationship Id="rId8" Type="http://schemas.openxmlformats.org/officeDocument/2006/relationships/image" Target="../media/image97.png"/><Relationship Id="rId51" Type="http://schemas.openxmlformats.org/officeDocument/2006/relationships/image" Target="../media/image116.png"/></Relationships>
</file>

<file path=ppt/slides/_rels/slide2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23.jpeg"/><Relationship Id="rId7" Type="http://schemas.openxmlformats.org/officeDocument/2006/relationships/image" Target="../media/image92.jp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91.jpg"/><Relationship Id="rId5" Type="http://schemas.openxmlformats.org/officeDocument/2006/relationships/image" Target="../media/image90.jpg"/><Relationship Id="rId4" Type="http://schemas.openxmlformats.org/officeDocument/2006/relationships/image" Target="../media/image89.jpg"/><Relationship Id="rId9" Type="http://schemas.openxmlformats.org/officeDocument/2006/relationships/image" Target="../media/image1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6.jpg"/></Relationships>
</file>

<file path=ppt/slides/_rels/slide27.xml.rels><?xml version="1.0" encoding="UTF-8" standalone="yes"?>
<Relationships xmlns="http://schemas.openxmlformats.org/package/2006/relationships"><Relationship Id="rId8" Type="http://schemas.openxmlformats.org/officeDocument/2006/relationships/image" Target="../media/image132.jpg"/><Relationship Id="rId3" Type="http://schemas.openxmlformats.org/officeDocument/2006/relationships/image" Target="../media/image127.jpg"/><Relationship Id="rId7" Type="http://schemas.openxmlformats.org/officeDocument/2006/relationships/image" Target="../media/image131.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0.jpg"/><Relationship Id="rId5" Type="http://schemas.openxmlformats.org/officeDocument/2006/relationships/image" Target="../media/image129.jpg"/><Relationship Id="rId4" Type="http://schemas.openxmlformats.org/officeDocument/2006/relationships/image" Target="../media/image128.jpg"/><Relationship Id="rId9" Type="http://schemas.openxmlformats.org/officeDocument/2006/relationships/image" Target="../media/image133.jpg"/></Relationships>
</file>

<file path=ppt/slides/_rels/slide28.xml.rels><?xml version="1.0" encoding="UTF-8" standalone="yes"?>
<Relationships xmlns="http://schemas.openxmlformats.org/package/2006/relationships"><Relationship Id="rId8" Type="http://schemas.openxmlformats.org/officeDocument/2006/relationships/image" Target="../media/image139.jpg"/><Relationship Id="rId3" Type="http://schemas.openxmlformats.org/officeDocument/2006/relationships/image" Target="../media/image134.png"/><Relationship Id="rId7" Type="http://schemas.openxmlformats.org/officeDocument/2006/relationships/image" Target="../media/image138.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7.jpg"/><Relationship Id="rId5" Type="http://schemas.openxmlformats.org/officeDocument/2006/relationships/image" Target="../media/image136.jpg"/><Relationship Id="rId10" Type="http://schemas.openxmlformats.org/officeDocument/2006/relationships/image" Target="../media/image141.jpg"/><Relationship Id="rId4" Type="http://schemas.openxmlformats.org/officeDocument/2006/relationships/image" Target="../media/image135.png"/><Relationship Id="rId9" Type="http://schemas.openxmlformats.org/officeDocument/2006/relationships/image" Target="../media/image140.jpg"/></Relationships>
</file>

<file path=ppt/slides/_rels/slide2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92.jpg"/><Relationship Id="rId5" Type="http://schemas.openxmlformats.org/officeDocument/2006/relationships/image" Target="../media/image91.jpg"/><Relationship Id="rId4" Type="http://schemas.openxmlformats.org/officeDocument/2006/relationships/image" Target="../media/image90.jpg"/></Relationships>
</file>

<file path=ppt/slides/_rels/slide31.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19.png"/><Relationship Id="rId12" Type="http://schemas.openxmlformats.org/officeDocument/2006/relationships/image" Target="../media/image41.svg"/><Relationship Id="rId2" Type="http://schemas.openxmlformats.org/officeDocument/2006/relationships/notesSlide" Target="../notesSlides/notesSlide32.xml"/><Relationship Id="rId16" Type="http://schemas.openxmlformats.org/officeDocument/2006/relationships/image" Target="../media/image45.svg"/><Relationship Id="rId1" Type="http://schemas.openxmlformats.org/officeDocument/2006/relationships/slideLayout" Target="../slideLayouts/slideLayout5.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34.svg"/><Relationship Id="rId15" Type="http://schemas.openxmlformats.org/officeDocument/2006/relationships/image" Target="../media/image157.png"/><Relationship Id="rId10" Type="http://schemas.openxmlformats.org/officeDocument/2006/relationships/image" Target="../media/image39.svg"/><Relationship Id="rId4" Type="http://schemas.openxmlformats.org/officeDocument/2006/relationships/image" Target="../media/image120.png"/><Relationship Id="rId9" Type="http://schemas.openxmlformats.org/officeDocument/2006/relationships/image" Target="../media/image156.png"/><Relationship Id="rId14" Type="http://schemas.openxmlformats.org/officeDocument/2006/relationships/image" Target="../media/image43.svg"/></Relationships>
</file>

<file path=ppt/slides/_rels/slide33.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52.jpg"/><Relationship Id="rId18" Type="http://schemas.openxmlformats.org/officeDocument/2006/relationships/image" Target="../media/image57.jpg"/><Relationship Id="rId3" Type="http://schemas.openxmlformats.org/officeDocument/2006/relationships/image" Target="../media/image42.jpg"/><Relationship Id="rId21" Type="http://schemas.openxmlformats.org/officeDocument/2006/relationships/image" Target="../media/image60.jpg"/><Relationship Id="rId7" Type="http://schemas.openxmlformats.org/officeDocument/2006/relationships/image" Target="../media/image46.jpg"/><Relationship Id="rId12" Type="http://schemas.openxmlformats.org/officeDocument/2006/relationships/image" Target="../media/image51.jpg"/><Relationship Id="rId17" Type="http://schemas.openxmlformats.org/officeDocument/2006/relationships/image" Target="../media/image56.jpg"/><Relationship Id="rId2" Type="http://schemas.openxmlformats.org/officeDocument/2006/relationships/notesSlide" Target="../notesSlides/notesSlide33.xml"/><Relationship Id="rId16" Type="http://schemas.openxmlformats.org/officeDocument/2006/relationships/image" Target="../media/image55.jpg"/><Relationship Id="rId20"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45.jpg"/><Relationship Id="rId11" Type="http://schemas.openxmlformats.org/officeDocument/2006/relationships/image" Target="../media/image50.jpg"/><Relationship Id="rId5" Type="http://schemas.openxmlformats.org/officeDocument/2006/relationships/image" Target="../media/image44.jpg"/><Relationship Id="rId15" Type="http://schemas.openxmlformats.org/officeDocument/2006/relationships/image" Target="../media/image54.jpg"/><Relationship Id="rId10" Type="http://schemas.openxmlformats.org/officeDocument/2006/relationships/image" Target="../media/image49.jpg"/><Relationship Id="rId19" Type="http://schemas.openxmlformats.org/officeDocument/2006/relationships/image" Target="../media/image58.jpg"/><Relationship Id="rId4" Type="http://schemas.openxmlformats.org/officeDocument/2006/relationships/image" Target="../media/image43.jpg"/><Relationship Id="rId9" Type="http://schemas.openxmlformats.org/officeDocument/2006/relationships/image" Target="../media/image48.jpg"/><Relationship Id="rId14" Type="http://schemas.openxmlformats.org/officeDocument/2006/relationships/image" Target="../media/image53.jpg"/><Relationship Id="rId22" Type="http://schemas.openxmlformats.org/officeDocument/2006/relationships/image" Target="../media/image61.jpg"/></Relationships>
</file>

<file path=ppt/slides/_rels/slide3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1.jpg"/><Relationship Id="rId7" Type="http://schemas.openxmlformats.org/officeDocument/2006/relationships/diagramColors" Target="../diagrams/colors1.xm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gif"/><Relationship Id="rId7" Type="http://schemas.openxmlformats.org/officeDocument/2006/relationships/image" Target="../media/image18.gi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biodiversityinformatics.org/"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gif"/><Relationship Id="rId2" Type="http://schemas.openxmlformats.org/officeDocument/2006/relationships/notesSlide" Target="../notesSlides/notesSlide9.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1325" y="6518658"/>
            <a:ext cx="8053388" cy="323851"/>
          </a:xfrm>
        </p:spPr>
        <p:txBody>
          <a:bodyPr>
            <a:normAutofit/>
          </a:bodyPr>
          <a:lstStyle/>
          <a:p>
            <a:pPr lvl="0"/>
            <a:r>
              <a:rPr lang="sv-SE" b="1" dirty="0" err="1"/>
              <a:t>Macropus</a:t>
            </a:r>
            <a:r>
              <a:rPr lang="sv-SE" b="1" dirty="0"/>
              <a:t> </a:t>
            </a:r>
            <a:r>
              <a:rPr lang="sv-SE" b="1" dirty="0" err="1"/>
              <a:t>robustus</a:t>
            </a:r>
            <a:r>
              <a:rPr lang="sv-SE" i="0" dirty="0"/>
              <a:t> Gould, 1841, </a:t>
            </a:r>
            <a:r>
              <a:rPr lang="sv-SE" i="0" dirty="0" err="1"/>
              <a:t>subspecies</a:t>
            </a:r>
            <a:r>
              <a:rPr lang="sv-SE" i="0" dirty="0"/>
              <a:t> </a:t>
            </a:r>
            <a:r>
              <a:rPr lang="sv-SE" dirty="0" err="1"/>
              <a:t>erubescens</a:t>
            </a:r>
            <a:r>
              <a:rPr lang="sv-SE" i="0" dirty="0"/>
              <a:t>, </a:t>
            </a:r>
            <a:r>
              <a:rPr lang="sv-SE" b="1" i="0" dirty="0"/>
              <a:t>Euro</a:t>
            </a:r>
            <a:r>
              <a:rPr lang="sv-SE" i="0" dirty="0"/>
              <a:t>, </a:t>
            </a:r>
            <a:r>
              <a:rPr lang="sv-SE" i="0" dirty="0" err="1"/>
              <a:t>Denham</a:t>
            </a:r>
            <a:r>
              <a:rPr lang="sv-SE" i="0" dirty="0"/>
              <a:t>, WA, Australia, 10 </a:t>
            </a:r>
            <a:r>
              <a:rPr lang="sv-SE" i="0" dirty="0" err="1"/>
              <a:t>January</a:t>
            </a:r>
            <a:r>
              <a:rPr lang="sv-SE" i="0" dirty="0"/>
              <a:t> 2018</a:t>
            </a:r>
            <a:endParaRPr lang="en-US" i="0" dirty="0"/>
          </a:p>
        </p:txBody>
      </p:sp>
      <p:sp>
        <p:nvSpPr>
          <p:cNvPr id="3" name="Title 2"/>
          <p:cNvSpPr>
            <a:spLocks noGrp="1"/>
          </p:cNvSpPr>
          <p:nvPr>
            <p:ph type="title"/>
          </p:nvPr>
        </p:nvSpPr>
        <p:spPr>
          <a:xfrm>
            <a:off x="440596" y="2983367"/>
            <a:ext cx="8454021" cy="3234267"/>
          </a:xfrm>
        </p:spPr>
        <p:txBody>
          <a:bodyPr/>
          <a:lstStyle/>
          <a:p>
            <a:r>
              <a:rPr lang="en-GB" sz="4000" dirty="0"/>
              <a:t>GBIC2 – Realising the vision</a:t>
            </a:r>
            <a:br>
              <a:rPr lang="en-GB" sz="4000" dirty="0"/>
            </a:br>
            <a:endParaRPr lang="en-GB" sz="2800" dirty="0">
              <a:solidFill>
                <a:srgbClr val="3E9034"/>
              </a:solidFill>
            </a:endParaRPr>
          </a:p>
        </p:txBody>
      </p:sp>
      <p:sp>
        <p:nvSpPr>
          <p:cNvPr id="4" name="Text Placeholder 3"/>
          <p:cNvSpPr>
            <a:spLocks noGrp="1"/>
          </p:cNvSpPr>
          <p:nvPr>
            <p:ph type="body" idx="1"/>
          </p:nvPr>
        </p:nvSpPr>
        <p:spPr>
          <a:xfrm>
            <a:off x="440597" y="6194979"/>
            <a:ext cx="8054116" cy="300502"/>
          </a:xfrm>
        </p:spPr>
        <p:txBody>
          <a:bodyPr/>
          <a:lstStyle/>
          <a:p>
            <a:r>
              <a:rPr lang="en-GB" dirty="0"/>
              <a:t>Donald Hobern, GBIF Executive Secretary</a:t>
            </a:r>
          </a:p>
        </p:txBody>
      </p:sp>
    </p:spTree>
    <p:extLst>
      <p:ext uri="{BB962C8B-B14F-4D97-AF65-F5344CB8AC3E}">
        <p14:creationId xmlns:p14="http://schemas.microsoft.com/office/powerpoint/2010/main" val="2459945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ormAutofit/>
          </a:bodyPr>
          <a:lstStyle/>
          <a:p>
            <a:r>
              <a:rPr lang="en-GB" dirty="0"/>
              <a:t>The GBIO </a:t>
            </a:r>
            <a:r>
              <a:rPr lang="en-GB" dirty="0" smtClean="0"/>
              <a:t>Framework</a:t>
            </a:r>
            <a:endParaRPr lang="en-GB" dirty="0"/>
          </a:p>
        </p:txBody>
      </p:sp>
      <p:sp>
        <p:nvSpPr>
          <p:cNvPr id="3" name="Text Placeholder 2"/>
          <p:cNvSpPr>
            <a:spLocks noGrp="1"/>
          </p:cNvSpPr>
          <p:nvPr>
            <p:ph type="body" sz="quarter" idx="10"/>
          </p:nvPr>
        </p:nvSpPr>
        <p:spPr/>
        <p:txBody>
          <a:bodyPr/>
          <a:lstStyle/>
          <a:p>
            <a:endParaRPr lang="en-GB"/>
          </a:p>
        </p:txBody>
      </p:sp>
      <p:sp>
        <p:nvSpPr>
          <p:cNvPr id="68" name="Rectangle 67"/>
          <p:cNvSpPr/>
          <p:nvPr/>
        </p:nvSpPr>
        <p:spPr bwMode="auto">
          <a:xfrm>
            <a:off x="2045321" y="2143596"/>
            <a:ext cx="5815173" cy="4089115"/>
          </a:xfrm>
          <a:prstGeom prst="rect">
            <a:avLst/>
          </a:prstGeom>
          <a:solidFill>
            <a:schemeClr val="bg2">
              <a:lumMod val="9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9144" rIns="9144" anchor="b" anchorCtr="0"/>
          <a:lstStyle/>
          <a:p>
            <a:pPr algn="ctr">
              <a:defRPr/>
            </a:pPr>
            <a:r>
              <a:rPr lang="da-DK" sz="1400" b="1" dirty="0">
                <a:solidFill>
                  <a:schemeClr val="bg2">
                    <a:lumMod val="25000"/>
                  </a:schemeClr>
                </a:solidFill>
              </a:rPr>
              <a:t>Culture</a:t>
            </a:r>
            <a:endParaRPr lang="en-US" sz="1400" b="1" dirty="0">
              <a:solidFill>
                <a:schemeClr val="bg2">
                  <a:lumMod val="25000"/>
                </a:schemeClr>
              </a:solidFill>
            </a:endParaRPr>
          </a:p>
        </p:txBody>
      </p:sp>
      <p:sp>
        <p:nvSpPr>
          <p:cNvPr id="69" name="Rectangle 68"/>
          <p:cNvSpPr/>
          <p:nvPr/>
        </p:nvSpPr>
        <p:spPr bwMode="auto">
          <a:xfrm>
            <a:off x="2759935" y="2746473"/>
            <a:ext cx="4385945" cy="1030213"/>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b" anchorCtr="0"/>
          <a:lstStyle/>
          <a:p>
            <a:pPr algn="ctr">
              <a:defRPr/>
            </a:pPr>
            <a:r>
              <a:rPr lang="en-US" sz="1400" b="1" dirty="0">
                <a:solidFill>
                  <a:schemeClr val="tx2">
                    <a:lumMod val="75000"/>
                  </a:schemeClr>
                </a:solidFill>
              </a:rPr>
              <a:t>Evidence</a:t>
            </a:r>
          </a:p>
        </p:txBody>
      </p:sp>
      <p:grpSp>
        <p:nvGrpSpPr>
          <p:cNvPr id="70" name="Group 69"/>
          <p:cNvGrpSpPr/>
          <p:nvPr/>
        </p:nvGrpSpPr>
        <p:grpSpPr>
          <a:xfrm>
            <a:off x="2844293" y="2825049"/>
            <a:ext cx="4217229" cy="676685"/>
            <a:chOff x="2379404" y="3558356"/>
            <a:chExt cx="4217229" cy="868329"/>
          </a:xfrm>
        </p:grpSpPr>
        <p:sp>
          <p:nvSpPr>
            <p:cNvPr id="71" name="Rectangle 70"/>
            <p:cNvSpPr/>
            <p:nvPr/>
          </p:nvSpPr>
          <p:spPr bwMode="auto">
            <a:xfrm>
              <a:off x="5817818" y="3558356"/>
              <a:ext cx="778815" cy="86832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1">
                      <a:lumMod val="50000"/>
                    </a:schemeClr>
                  </a:solidFill>
                </a:rPr>
                <a:t>Comprehensive Knowledge Access</a:t>
              </a:r>
              <a:endParaRPr lang="en-US" sz="900" b="1" dirty="0">
                <a:solidFill>
                  <a:schemeClr val="accent1">
                    <a:lumMod val="50000"/>
                  </a:schemeClr>
                </a:solidFill>
              </a:endParaRPr>
            </a:p>
          </p:txBody>
        </p:sp>
        <p:sp>
          <p:nvSpPr>
            <p:cNvPr id="72" name="Rectangle 71"/>
            <p:cNvSpPr/>
            <p:nvPr/>
          </p:nvSpPr>
          <p:spPr bwMode="auto">
            <a:xfrm>
              <a:off x="4958216" y="3558356"/>
              <a:ext cx="778815" cy="86832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1">
                      <a:lumMod val="50000"/>
                    </a:schemeClr>
                  </a:solidFill>
                </a:rPr>
                <a:t>Aggregated Species Trait Data</a:t>
              </a:r>
              <a:endParaRPr lang="en-US" sz="900" b="1" dirty="0">
                <a:solidFill>
                  <a:schemeClr val="accent1">
                    <a:lumMod val="50000"/>
                  </a:schemeClr>
                </a:solidFill>
              </a:endParaRPr>
            </a:p>
          </p:txBody>
        </p:sp>
        <p:sp>
          <p:nvSpPr>
            <p:cNvPr id="73" name="Rectangle 72"/>
            <p:cNvSpPr/>
            <p:nvPr/>
          </p:nvSpPr>
          <p:spPr bwMode="auto">
            <a:xfrm>
              <a:off x="2379404" y="3558356"/>
              <a:ext cx="778815" cy="86832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1">
                      <a:lumMod val="50000"/>
                    </a:schemeClr>
                  </a:solidFill>
                </a:rPr>
                <a:t>Fitness-for-use &amp; Annotation</a:t>
              </a:r>
              <a:endParaRPr lang="en-US" sz="900" b="1" dirty="0">
                <a:solidFill>
                  <a:schemeClr val="accent1">
                    <a:lumMod val="50000"/>
                  </a:schemeClr>
                </a:solidFill>
              </a:endParaRPr>
            </a:p>
          </p:txBody>
        </p:sp>
        <p:sp>
          <p:nvSpPr>
            <p:cNvPr id="74" name="Rectangle 73"/>
            <p:cNvSpPr/>
            <p:nvPr/>
          </p:nvSpPr>
          <p:spPr bwMode="auto">
            <a:xfrm>
              <a:off x="3239008" y="3558356"/>
              <a:ext cx="778815" cy="86832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1">
                      <a:lumMod val="50000"/>
                    </a:schemeClr>
                  </a:solidFill>
                </a:rPr>
                <a:t>Taxonomic Framework</a:t>
              </a:r>
              <a:endParaRPr lang="en-US" sz="900" b="1" dirty="0">
                <a:solidFill>
                  <a:schemeClr val="accent1">
                    <a:lumMod val="50000"/>
                  </a:schemeClr>
                </a:solidFill>
              </a:endParaRPr>
            </a:p>
          </p:txBody>
        </p:sp>
        <p:sp>
          <p:nvSpPr>
            <p:cNvPr id="75" name="Rectangle 74"/>
            <p:cNvSpPr/>
            <p:nvPr/>
          </p:nvSpPr>
          <p:spPr bwMode="auto">
            <a:xfrm>
              <a:off x="4098612" y="3558356"/>
              <a:ext cx="778815" cy="86832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1">
                      <a:lumMod val="50000"/>
                    </a:schemeClr>
                  </a:solidFill>
                </a:rPr>
                <a:t>Integrated Occurrence Data</a:t>
              </a:r>
              <a:endParaRPr lang="en-US" sz="900" b="1" dirty="0">
                <a:solidFill>
                  <a:schemeClr val="accent1">
                    <a:lumMod val="50000"/>
                  </a:schemeClr>
                </a:solidFill>
              </a:endParaRPr>
            </a:p>
          </p:txBody>
        </p:sp>
      </p:grpSp>
      <p:sp>
        <p:nvSpPr>
          <p:cNvPr id="76" name="Rectangle 75"/>
          <p:cNvSpPr/>
          <p:nvPr/>
        </p:nvSpPr>
        <p:spPr bwMode="auto">
          <a:xfrm>
            <a:off x="2759935" y="1464688"/>
            <a:ext cx="4385945" cy="103021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b" anchorCtr="0"/>
          <a:lstStyle/>
          <a:p>
            <a:pPr algn="ctr">
              <a:defRPr/>
            </a:pPr>
            <a:r>
              <a:rPr lang="da-DK" sz="1400" b="1" dirty="0">
                <a:solidFill>
                  <a:schemeClr val="bg1">
                    <a:lumMod val="75000"/>
                  </a:schemeClr>
                </a:solidFill>
              </a:rPr>
              <a:t>Understanding</a:t>
            </a:r>
            <a:endParaRPr lang="en-US" sz="1400" b="1" dirty="0">
              <a:solidFill>
                <a:schemeClr val="bg1">
                  <a:lumMod val="75000"/>
                </a:schemeClr>
              </a:solidFill>
            </a:endParaRPr>
          </a:p>
        </p:txBody>
      </p:sp>
      <p:grpSp>
        <p:nvGrpSpPr>
          <p:cNvPr id="77" name="Group 76"/>
          <p:cNvGrpSpPr/>
          <p:nvPr/>
        </p:nvGrpSpPr>
        <p:grpSpPr>
          <a:xfrm>
            <a:off x="2844293" y="1543264"/>
            <a:ext cx="4217229" cy="676685"/>
            <a:chOff x="2379404" y="2183212"/>
            <a:chExt cx="4217229" cy="868329"/>
          </a:xfrm>
          <a:solidFill>
            <a:schemeClr val="bg1">
              <a:lumMod val="95000"/>
            </a:schemeClr>
          </a:solidFill>
        </p:grpSpPr>
        <p:sp>
          <p:nvSpPr>
            <p:cNvPr id="78" name="Rectangle 77"/>
            <p:cNvSpPr/>
            <p:nvPr/>
          </p:nvSpPr>
          <p:spPr bwMode="auto">
            <a:xfrm>
              <a:off x="5817818" y="2183212"/>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Prioritising New Data Capture</a:t>
              </a:r>
              <a:endParaRPr lang="en-US" sz="900" b="1" dirty="0">
                <a:solidFill>
                  <a:schemeClr val="bg1">
                    <a:lumMod val="75000"/>
                  </a:schemeClr>
                </a:solidFill>
              </a:endParaRPr>
            </a:p>
          </p:txBody>
        </p:sp>
        <p:sp>
          <p:nvSpPr>
            <p:cNvPr id="79" name="Rectangle 78"/>
            <p:cNvSpPr/>
            <p:nvPr/>
          </p:nvSpPr>
          <p:spPr bwMode="auto">
            <a:xfrm>
              <a:off x="4958216" y="2183212"/>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Visualization &amp; Dissemination</a:t>
              </a:r>
              <a:endParaRPr lang="en-US" sz="900" b="1" dirty="0">
                <a:solidFill>
                  <a:schemeClr val="bg1">
                    <a:lumMod val="75000"/>
                  </a:schemeClr>
                </a:solidFill>
              </a:endParaRPr>
            </a:p>
          </p:txBody>
        </p:sp>
        <p:sp>
          <p:nvSpPr>
            <p:cNvPr id="80" name="Rectangle 79"/>
            <p:cNvSpPr/>
            <p:nvPr/>
          </p:nvSpPr>
          <p:spPr bwMode="auto">
            <a:xfrm>
              <a:off x="2379404" y="2183212"/>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Multiscale Spatial Modelling</a:t>
              </a:r>
              <a:endParaRPr lang="en-US" sz="900" b="1" dirty="0">
                <a:solidFill>
                  <a:schemeClr val="bg1">
                    <a:lumMod val="75000"/>
                  </a:schemeClr>
                </a:solidFill>
              </a:endParaRPr>
            </a:p>
          </p:txBody>
        </p:sp>
        <p:sp>
          <p:nvSpPr>
            <p:cNvPr id="81" name="Rectangle 80"/>
            <p:cNvSpPr/>
            <p:nvPr/>
          </p:nvSpPr>
          <p:spPr bwMode="auto">
            <a:xfrm>
              <a:off x="3239008" y="2183212"/>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Trends &amp; Predictions</a:t>
              </a:r>
              <a:endParaRPr lang="en-US" sz="900" b="1" dirty="0">
                <a:solidFill>
                  <a:schemeClr val="bg1">
                    <a:lumMod val="75000"/>
                  </a:schemeClr>
                </a:solidFill>
              </a:endParaRPr>
            </a:p>
          </p:txBody>
        </p:sp>
        <p:sp>
          <p:nvSpPr>
            <p:cNvPr id="82" name="Rectangle 81"/>
            <p:cNvSpPr/>
            <p:nvPr/>
          </p:nvSpPr>
          <p:spPr bwMode="auto">
            <a:xfrm>
              <a:off x="4098612" y="2183212"/>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Modelling Biological Systems</a:t>
              </a:r>
              <a:endParaRPr lang="en-US" sz="900" b="1" dirty="0">
                <a:solidFill>
                  <a:schemeClr val="bg1">
                    <a:lumMod val="75000"/>
                  </a:schemeClr>
                </a:solidFill>
              </a:endParaRPr>
            </a:p>
          </p:txBody>
        </p:sp>
      </p:grpSp>
      <p:sp>
        <p:nvSpPr>
          <p:cNvPr id="83" name="Rectangle 82"/>
          <p:cNvSpPr/>
          <p:nvPr/>
        </p:nvSpPr>
        <p:spPr bwMode="auto">
          <a:xfrm>
            <a:off x="2759935" y="4028259"/>
            <a:ext cx="4385945" cy="1030213"/>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b" anchorCtr="0"/>
          <a:lstStyle/>
          <a:p>
            <a:pPr algn="ctr">
              <a:defRPr/>
            </a:pPr>
            <a:r>
              <a:rPr lang="da-DK" sz="1400" b="1" dirty="0">
                <a:solidFill>
                  <a:schemeClr val="accent3">
                    <a:lumMod val="50000"/>
                  </a:schemeClr>
                </a:solidFill>
              </a:rPr>
              <a:t>Data</a:t>
            </a:r>
            <a:endParaRPr lang="en-US" sz="1400" b="1" dirty="0">
              <a:solidFill>
                <a:schemeClr val="accent3">
                  <a:lumMod val="50000"/>
                </a:schemeClr>
              </a:solidFill>
            </a:endParaRPr>
          </a:p>
        </p:txBody>
      </p:sp>
      <p:grpSp>
        <p:nvGrpSpPr>
          <p:cNvPr id="84" name="Group 83"/>
          <p:cNvGrpSpPr/>
          <p:nvPr/>
        </p:nvGrpSpPr>
        <p:grpSpPr>
          <a:xfrm>
            <a:off x="2844293" y="4106835"/>
            <a:ext cx="4217229" cy="676685"/>
            <a:chOff x="2093898" y="4829725"/>
            <a:chExt cx="4217229" cy="676685"/>
          </a:xfrm>
        </p:grpSpPr>
        <p:sp>
          <p:nvSpPr>
            <p:cNvPr id="85" name="Rectangle 84"/>
            <p:cNvSpPr/>
            <p:nvPr/>
          </p:nvSpPr>
          <p:spPr bwMode="auto">
            <a:xfrm>
              <a:off x="5532312" y="4829725"/>
              <a:ext cx="778815" cy="676685"/>
            </a:xfrm>
            <a:prstGeom prst="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3">
                      <a:lumMod val="50000"/>
                    </a:schemeClr>
                  </a:solidFill>
                </a:rPr>
                <a:t>Automated &amp; Remote-sensed Observations</a:t>
              </a:r>
              <a:endParaRPr lang="en-US" sz="900" b="1" dirty="0">
                <a:solidFill>
                  <a:schemeClr val="accent3">
                    <a:lumMod val="50000"/>
                  </a:schemeClr>
                </a:solidFill>
              </a:endParaRPr>
            </a:p>
          </p:txBody>
        </p:sp>
        <p:sp>
          <p:nvSpPr>
            <p:cNvPr id="86" name="Rectangle 85"/>
            <p:cNvSpPr/>
            <p:nvPr/>
          </p:nvSpPr>
          <p:spPr bwMode="auto">
            <a:xfrm>
              <a:off x="4672710" y="4829725"/>
              <a:ext cx="778815" cy="676685"/>
            </a:xfrm>
            <a:prstGeom prst="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3">
                      <a:lumMod val="50000"/>
                    </a:schemeClr>
                  </a:solidFill>
                </a:rPr>
                <a:t>Sequences &amp; Genomes</a:t>
              </a:r>
              <a:endParaRPr lang="en-US" sz="900" b="1" dirty="0">
                <a:solidFill>
                  <a:schemeClr val="accent3">
                    <a:lumMod val="50000"/>
                  </a:schemeClr>
                </a:solidFill>
              </a:endParaRPr>
            </a:p>
          </p:txBody>
        </p:sp>
        <p:sp>
          <p:nvSpPr>
            <p:cNvPr id="87" name="Rectangle 86"/>
            <p:cNvSpPr/>
            <p:nvPr/>
          </p:nvSpPr>
          <p:spPr bwMode="auto">
            <a:xfrm>
              <a:off x="2093898" y="4829725"/>
              <a:ext cx="778815" cy="676685"/>
            </a:xfrm>
            <a:prstGeom prst="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3">
                      <a:lumMod val="50000"/>
                    </a:schemeClr>
                  </a:solidFill>
                </a:rPr>
                <a:t>Published Materials</a:t>
              </a:r>
              <a:endParaRPr lang="en-US" sz="900" b="1" dirty="0">
                <a:solidFill>
                  <a:schemeClr val="accent3">
                    <a:lumMod val="50000"/>
                  </a:schemeClr>
                </a:solidFill>
              </a:endParaRPr>
            </a:p>
          </p:txBody>
        </p:sp>
        <p:sp>
          <p:nvSpPr>
            <p:cNvPr id="88" name="Rectangle 87"/>
            <p:cNvSpPr/>
            <p:nvPr/>
          </p:nvSpPr>
          <p:spPr bwMode="auto">
            <a:xfrm>
              <a:off x="2953502" y="4829725"/>
              <a:ext cx="778815" cy="676685"/>
            </a:xfrm>
            <a:prstGeom prst="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3">
                      <a:lumMod val="50000"/>
                    </a:schemeClr>
                  </a:solidFill>
                </a:rPr>
                <a:t>Collections &amp; Specimens</a:t>
              </a:r>
              <a:endParaRPr lang="en-US" sz="900" b="1" dirty="0">
                <a:solidFill>
                  <a:schemeClr val="accent3">
                    <a:lumMod val="50000"/>
                  </a:schemeClr>
                </a:solidFill>
              </a:endParaRPr>
            </a:p>
          </p:txBody>
        </p:sp>
        <p:sp>
          <p:nvSpPr>
            <p:cNvPr id="89" name="Rectangle 88"/>
            <p:cNvSpPr/>
            <p:nvPr/>
          </p:nvSpPr>
          <p:spPr bwMode="auto">
            <a:xfrm>
              <a:off x="3813106" y="4829725"/>
              <a:ext cx="778815" cy="676685"/>
            </a:xfrm>
            <a:prstGeom prst="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3">
                      <a:lumMod val="50000"/>
                    </a:schemeClr>
                  </a:solidFill>
                </a:rPr>
                <a:t>Field Surveys &amp; Observations</a:t>
              </a:r>
              <a:endParaRPr lang="en-US" sz="900" b="1" dirty="0">
                <a:solidFill>
                  <a:schemeClr val="accent3">
                    <a:lumMod val="50000"/>
                  </a:schemeClr>
                </a:solidFill>
              </a:endParaRPr>
            </a:p>
          </p:txBody>
        </p:sp>
      </p:grpSp>
      <p:grpSp>
        <p:nvGrpSpPr>
          <p:cNvPr id="90" name="Group 89"/>
          <p:cNvGrpSpPr/>
          <p:nvPr/>
        </p:nvGrpSpPr>
        <p:grpSpPr>
          <a:xfrm>
            <a:off x="7061521" y="1619618"/>
            <a:ext cx="84358" cy="2661759"/>
            <a:chOff x="6527710" y="1771139"/>
            <a:chExt cx="84358" cy="3168088"/>
          </a:xfrm>
        </p:grpSpPr>
        <p:cxnSp>
          <p:nvCxnSpPr>
            <p:cNvPr id="91" name="Elbow Connector 90"/>
            <p:cNvCxnSpPr>
              <a:stCxn id="78" idx="3"/>
              <a:endCxn id="83" idx="3"/>
            </p:cNvCxnSpPr>
            <p:nvPr/>
          </p:nvCxnSpPr>
          <p:spPr>
            <a:xfrm>
              <a:off x="6527710" y="1771139"/>
              <a:ext cx="84358" cy="3168088"/>
            </a:xfrm>
            <a:prstGeom prst="bentConnector3">
              <a:avLst>
                <a:gd name="adj1" fmla="val 370988"/>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78" idx="3"/>
              <a:endCxn id="69" idx="3"/>
            </p:cNvCxnSpPr>
            <p:nvPr/>
          </p:nvCxnSpPr>
          <p:spPr>
            <a:xfrm>
              <a:off x="6527710" y="1771140"/>
              <a:ext cx="84358" cy="1642476"/>
            </a:xfrm>
            <a:prstGeom prst="bentConnector3">
              <a:avLst>
                <a:gd name="adj1" fmla="val 370988"/>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3" name="Elbow Connector 92"/>
          <p:cNvCxnSpPr>
            <a:stCxn id="73" idx="1"/>
            <a:endCxn id="83" idx="1"/>
          </p:cNvCxnSpPr>
          <p:nvPr/>
        </p:nvCxnSpPr>
        <p:spPr>
          <a:xfrm rot="10800000" flipV="1">
            <a:off x="2759935" y="3163392"/>
            <a:ext cx="84358" cy="1379974"/>
          </a:xfrm>
          <a:prstGeom prst="bentConnector3">
            <a:avLst>
              <a:gd name="adj1" fmla="val 370988"/>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4003065" y="3762504"/>
            <a:ext cx="1899684" cy="251573"/>
            <a:chOff x="3199539" y="4711422"/>
            <a:chExt cx="1899684" cy="251573"/>
          </a:xfrm>
        </p:grpSpPr>
        <p:cxnSp>
          <p:nvCxnSpPr>
            <p:cNvPr id="95" name="Straight Arrow Connector 94"/>
            <p:cNvCxnSpPr/>
            <p:nvPr/>
          </p:nvCxnSpPr>
          <p:spPr>
            <a:xfrm flipV="1">
              <a:off x="4149381" y="4711422"/>
              <a:ext cx="0" cy="251573"/>
            </a:xfrm>
            <a:prstGeom prst="straightConnector1">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5099223" y="4711422"/>
              <a:ext cx="0" cy="251573"/>
            </a:xfrm>
            <a:prstGeom prst="straightConnector1">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3199539" y="4711422"/>
              <a:ext cx="0" cy="251573"/>
            </a:xfrm>
            <a:prstGeom prst="straightConnector1">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4003065" y="2490142"/>
            <a:ext cx="1899684" cy="251573"/>
            <a:chOff x="3199539" y="4711422"/>
            <a:chExt cx="1899684" cy="251573"/>
          </a:xfrm>
        </p:grpSpPr>
        <p:cxnSp>
          <p:nvCxnSpPr>
            <p:cNvPr id="99" name="Straight Arrow Connector 98"/>
            <p:cNvCxnSpPr/>
            <p:nvPr/>
          </p:nvCxnSpPr>
          <p:spPr>
            <a:xfrm flipV="1">
              <a:off x="4149381" y="4711422"/>
              <a:ext cx="0" cy="251573"/>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5099223" y="4711422"/>
              <a:ext cx="0" cy="251573"/>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3199539" y="4711422"/>
              <a:ext cx="0" cy="251573"/>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bwMode="auto">
          <a:xfrm>
            <a:off x="2778549" y="826719"/>
            <a:ext cx="4348717" cy="39341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1400" b="1" dirty="0">
                <a:solidFill>
                  <a:schemeClr val="bg1">
                    <a:lumMod val="75000"/>
                  </a:schemeClr>
                </a:solidFill>
              </a:rPr>
              <a:t>Assessments and Indicators</a:t>
            </a:r>
            <a:endParaRPr lang="en-US" sz="1400" b="1" dirty="0">
              <a:solidFill>
                <a:schemeClr val="bg1">
                  <a:lumMod val="75000"/>
                </a:schemeClr>
              </a:solidFill>
            </a:endParaRPr>
          </a:p>
        </p:txBody>
      </p:sp>
      <p:grpSp>
        <p:nvGrpSpPr>
          <p:cNvPr id="103" name="Group 102"/>
          <p:cNvGrpSpPr/>
          <p:nvPr/>
        </p:nvGrpSpPr>
        <p:grpSpPr>
          <a:xfrm>
            <a:off x="4003065" y="1217779"/>
            <a:ext cx="1899684" cy="251573"/>
            <a:chOff x="3199539" y="4711422"/>
            <a:chExt cx="1899684" cy="251573"/>
          </a:xfrm>
          <a:solidFill>
            <a:schemeClr val="bg1">
              <a:lumMod val="95000"/>
            </a:schemeClr>
          </a:solidFill>
        </p:grpSpPr>
        <p:cxnSp>
          <p:nvCxnSpPr>
            <p:cNvPr id="104" name="Straight Arrow Connector 103"/>
            <p:cNvCxnSpPr/>
            <p:nvPr/>
          </p:nvCxnSpPr>
          <p:spPr>
            <a:xfrm flipV="1">
              <a:off x="4149381"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V="1">
              <a:off x="5099223"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3199539"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7" name="Rectangle 106"/>
          <p:cNvSpPr/>
          <p:nvPr/>
        </p:nvSpPr>
        <p:spPr bwMode="auto">
          <a:xfrm>
            <a:off x="1283504" y="1464688"/>
            <a:ext cx="550064" cy="476459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9144" rIns="9144" bIns="0" anchor="ctr" anchorCtr="0"/>
          <a:lstStyle/>
          <a:p>
            <a:pPr algn="ctr">
              <a:defRPr/>
            </a:pPr>
            <a:r>
              <a:rPr lang="da-DK" sz="1400" b="1" dirty="0">
                <a:solidFill>
                  <a:schemeClr val="bg1">
                    <a:lumMod val="75000"/>
                  </a:schemeClr>
                </a:solidFill>
              </a:rPr>
              <a:t>Environmental, Climatic and Sociological Data</a:t>
            </a:r>
            <a:endParaRPr lang="en-US" sz="1400" b="1" dirty="0">
              <a:solidFill>
                <a:schemeClr val="bg1">
                  <a:lumMod val="75000"/>
                </a:schemeClr>
              </a:solidFill>
            </a:endParaRPr>
          </a:p>
        </p:txBody>
      </p:sp>
      <p:cxnSp>
        <p:nvCxnSpPr>
          <p:cNvPr id="108" name="Straight Arrow Connector 107"/>
          <p:cNvCxnSpPr/>
          <p:nvPr/>
        </p:nvCxnSpPr>
        <p:spPr>
          <a:xfrm flipV="1">
            <a:off x="1839770" y="1870935"/>
            <a:ext cx="920165" cy="398"/>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2535777" y="5225848"/>
            <a:ext cx="4834260" cy="676656"/>
            <a:chOff x="1787253" y="5702162"/>
            <a:chExt cx="4834260" cy="676656"/>
          </a:xfrm>
        </p:grpSpPr>
        <p:sp>
          <p:nvSpPr>
            <p:cNvPr id="110" name="Rectangle 109"/>
            <p:cNvSpPr/>
            <p:nvPr/>
          </p:nvSpPr>
          <p:spPr bwMode="auto">
            <a:xfrm>
              <a:off x="4830018" y="5702162"/>
              <a:ext cx="777240" cy="67665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1">
                      <a:lumMod val="75000"/>
                    </a:schemeClr>
                  </a:solidFill>
                </a:rPr>
                <a:t>Policy Incentives</a:t>
              </a:r>
              <a:endParaRPr lang="en-US" sz="900" b="1" dirty="0">
                <a:solidFill>
                  <a:schemeClr val="bg1">
                    <a:lumMod val="75000"/>
                  </a:schemeClr>
                </a:solidFill>
              </a:endParaRPr>
            </a:p>
          </p:txBody>
        </p:sp>
        <p:sp>
          <p:nvSpPr>
            <p:cNvPr id="111" name="Rectangle 110"/>
            <p:cNvSpPr/>
            <p:nvPr/>
          </p:nvSpPr>
          <p:spPr bwMode="auto">
            <a:xfrm>
              <a:off x="5844273" y="5702162"/>
              <a:ext cx="777240" cy="676656"/>
            </a:xfrm>
            <a:prstGeom prst="rect">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2">
                      <a:lumMod val="10000"/>
                    </a:schemeClr>
                  </a:solidFill>
                </a:rPr>
                <a:t>Biodiversity Knowledge Network</a:t>
              </a:r>
              <a:endParaRPr lang="en-US" sz="900" b="1" dirty="0">
                <a:solidFill>
                  <a:schemeClr val="bg2">
                    <a:lumMod val="10000"/>
                  </a:schemeClr>
                </a:solidFill>
              </a:endParaRPr>
            </a:p>
          </p:txBody>
        </p:sp>
        <p:sp>
          <p:nvSpPr>
            <p:cNvPr id="112" name="Rectangle 111"/>
            <p:cNvSpPr/>
            <p:nvPr/>
          </p:nvSpPr>
          <p:spPr bwMode="auto">
            <a:xfrm>
              <a:off x="2801508" y="5702162"/>
              <a:ext cx="777240" cy="676656"/>
            </a:xfrm>
            <a:prstGeom prst="rect">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2">
                      <a:lumMod val="10000"/>
                    </a:schemeClr>
                  </a:solidFill>
                </a:rPr>
                <a:t>Data Standards</a:t>
              </a:r>
              <a:endParaRPr lang="en-US" sz="900" b="1" dirty="0">
                <a:solidFill>
                  <a:schemeClr val="bg2">
                    <a:lumMod val="10000"/>
                  </a:schemeClr>
                </a:solidFill>
              </a:endParaRPr>
            </a:p>
          </p:txBody>
        </p:sp>
        <p:sp>
          <p:nvSpPr>
            <p:cNvPr id="113" name="Rectangle 112"/>
            <p:cNvSpPr/>
            <p:nvPr/>
          </p:nvSpPr>
          <p:spPr bwMode="auto">
            <a:xfrm>
              <a:off x="3815763" y="5702162"/>
              <a:ext cx="777240" cy="67665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1">
                      <a:lumMod val="75000"/>
                    </a:schemeClr>
                  </a:solidFill>
                </a:rPr>
                <a:t>Persistent Storage &amp; Archival</a:t>
              </a:r>
              <a:endParaRPr lang="en-US" sz="900" b="1" dirty="0">
                <a:solidFill>
                  <a:schemeClr val="bg1">
                    <a:lumMod val="75000"/>
                  </a:schemeClr>
                </a:solidFill>
              </a:endParaRPr>
            </a:p>
          </p:txBody>
        </p:sp>
        <p:sp>
          <p:nvSpPr>
            <p:cNvPr id="114" name="Rectangle 113"/>
            <p:cNvSpPr/>
            <p:nvPr/>
          </p:nvSpPr>
          <p:spPr bwMode="auto">
            <a:xfrm>
              <a:off x="1787253" y="5702162"/>
              <a:ext cx="777240" cy="67665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1">
                      <a:lumMod val="75000"/>
                    </a:schemeClr>
                  </a:solidFill>
                </a:rPr>
                <a:t>Open Access &amp; Reuse Culture</a:t>
              </a:r>
              <a:endParaRPr lang="en-US" sz="900" b="1" dirty="0">
                <a:solidFill>
                  <a:schemeClr val="bg1">
                    <a:lumMod val="75000"/>
                  </a:schemeClr>
                </a:solidFill>
              </a:endParaRPr>
            </a:p>
          </p:txBody>
        </p:sp>
      </p:grpSp>
    </p:spTree>
    <p:extLst>
      <p:ext uri="{BB962C8B-B14F-4D97-AF65-F5344CB8AC3E}">
        <p14:creationId xmlns:p14="http://schemas.microsoft.com/office/powerpoint/2010/main" val="17865240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ormAutofit/>
          </a:bodyPr>
          <a:lstStyle/>
          <a:p>
            <a:r>
              <a:rPr lang="en-GB" dirty="0"/>
              <a:t>The GBIO Component Areas</a:t>
            </a:r>
          </a:p>
        </p:txBody>
      </p:sp>
      <p:sp>
        <p:nvSpPr>
          <p:cNvPr id="3" name="Text Placeholder 2"/>
          <p:cNvSpPr>
            <a:spLocks noGrp="1"/>
          </p:cNvSpPr>
          <p:nvPr>
            <p:ph type="body" sz="quarter" idx="10"/>
          </p:nvPr>
        </p:nvSpPr>
        <p:spPr/>
        <p:txBody>
          <a:bodyPr/>
          <a:lstStyle/>
          <a:p>
            <a:endParaRPr lang="en-GB"/>
          </a:p>
        </p:txBody>
      </p:sp>
      <p:pic>
        <p:nvPicPr>
          <p:cNvPr id="22" name="Picture 21" descr="fitnessforu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438" y="860672"/>
            <a:ext cx="524362" cy="524362"/>
          </a:xfrm>
          <a:prstGeom prst="rect">
            <a:avLst/>
          </a:prstGeom>
        </p:spPr>
      </p:pic>
      <p:pic>
        <p:nvPicPr>
          <p:cNvPr id="27" name="Picture 26" descr="multiscalespatialmodelli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3438" y="3613597"/>
            <a:ext cx="532772" cy="532772"/>
          </a:xfrm>
          <a:prstGeom prst="rect">
            <a:avLst/>
          </a:prstGeom>
        </p:spPr>
      </p:pic>
      <p:pic>
        <p:nvPicPr>
          <p:cNvPr id="31" name="Picture 30" descr="taxonomicframewo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3438" y="1402847"/>
            <a:ext cx="524362" cy="524362"/>
          </a:xfrm>
          <a:prstGeom prst="rect">
            <a:avLst/>
          </a:prstGeom>
        </p:spPr>
      </p:pic>
      <p:pic>
        <p:nvPicPr>
          <p:cNvPr id="32" name="Picture 31" descr="trendsandprediction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3438" y="4164182"/>
            <a:ext cx="524362" cy="524362"/>
          </a:xfrm>
          <a:prstGeom prst="rect">
            <a:avLst/>
          </a:prstGeom>
        </p:spPr>
      </p:pic>
      <p:pic>
        <p:nvPicPr>
          <p:cNvPr id="36" name="Picture 35" descr="integratedoccurencedat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3438" y="1945022"/>
            <a:ext cx="541182" cy="541182"/>
          </a:xfrm>
          <a:prstGeom prst="rect">
            <a:avLst/>
          </a:prstGeom>
        </p:spPr>
      </p:pic>
      <p:pic>
        <p:nvPicPr>
          <p:cNvPr id="37" name="Picture 36" descr="modellingbiologicalsystem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3438" y="4706357"/>
            <a:ext cx="532772" cy="532772"/>
          </a:xfrm>
          <a:prstGeom prst="rect">
            <a:avLst/>
          </a:prstGeom>
        </p:spPr>
      </p:pic>
      <p:pic>
        <p:nvPicPr>
          <p:cNvPr id="41" name="Picture 40" descr="aggregatedspeciestraitdata.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3438" y="2504017"/>
            <a:ext cx="541182" cy="541182"/>
          </a:xfrm>
          <a:prstGeom prst="rect">
            <a:avLst/>
          </a:prstGeom>
        </p:spPr>
      </p:pic>
      <p:pic>
        <p:nvPicPr>
          <p:cNvPr id="42" name="Picture 41" descr="visualizationanddissemination.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3438" y="5256942"/>
            <a:ext cx="524362" cy="524362"/>
          </a:xfrm>
          <a:prstGeom prst="rect">
            <a:avLst/>
          </a:prstGeom>
        </p:spPr>
      </p:pic>
      <p:pic>
        <p:nvPicPr>
          <p:cNvPr id="46" name="Picture 45" descr="comprehensiveknowledgeacces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23438" y="3063012"/>
            <a:ext cx="532772" cy="532772"/>
          </a:xfrm>
          <a:prstGeom prst="rect">
            <a:avLst/>
          </a:prstGeom>
        </p:spPr>
      </p:pic>
      <p:pic>
        <p:nvPicPr>
          <p:cNvPr id="47" name="Picture 46" descr="prioritizingnewdatacapture.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23438" y="5799116"/>
            <a:ext cx="524362" cy="524362"/>
          </a:xfrm>
          <a:prstGeom prst="rect">
            <a:avLst/>
          </a:prstGeom>
        </p:spPr>
      </p:pic>
      <p:pic>
        <p:nvPicPr>
          <p:cNvPr id="28" name="Picture 27" descr="publishedmaterials.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3903" y="3597642"/>
            <a:ext cx="508386" cy="508386"/>
          </a:xfrm>
          <a:prstGeom prst="rect">
            <a:avLst/>
          </a:prstGeom>
        </p:spPr>
      </p:pic>
      <p:pic>
        <p:nvPicPr>
          <p:cNvPr id="29" name="Picture 28" descr="openaccess.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3903" y="860672"/>
            <a:ext cx="528196" cy="528196"/>
          </a:xfrm>
          <a:prstGeom prst="rect">
            <a:avLst/>
          </a:prstGeom>
        </p:spPr>
      </p:pic>
      <p:pic>
        <p:nvPicPr>
          <p:cNvPr id="33" name="Picture 32" descr="collectionsandspecimens.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3903" y="4129787"/>
            <a:ext cx="532512" cy="532512"/>
          </a:xfrm>
          <a:prstGeom prst="rect">
            <a:avLst/>
          </a:prstGeom>
        </p:spPr>
      </p:pic>
      <p:pic>
        <p:nvPicPr>
          <p:cNvPr id="34" name="Picture 33" descr="datastandards.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3903" y="1412627"/>
            <a:ext cx="515420" cy="515420"/>
          </a:xfrm>
          <a:prstGeom prst="rect">
            <a:avLst/>
          </a:prstGeom>
        </p:spPr>
      </p:pic>
      <p:pic>
        <p:nvPicPr>
          <p:cNvPr id="38" name="Picture 37" descr="fieldsurveysandobservations.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3903" y="4686058"/>
            <a:ext cx="524362" cy="524362"/>
          </a:xfrm>
          <a:prstGeom prst="rect">
            <a:avLst/>
          </a:prstGeom>
        </p:spPr>
      </p:pic>
      <p:pic>
        <p:nvPicPr>
          <p:cNvPr id="39" name="Picture 38" descr="persistentstorage.jp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3903" y="1951806"/>
            <a:ext cx="515420" cy="515420"/>
          </a:xfrm>
          <a:prstGeom prst="rect">
            <a:avLst/>
          </a:prstGeom>
        </p:spPr>
      </p:pic>
      <p:pic>
        <p:nvPicPr>
          <p:cNvPr id="43" name="Picture 42" descr="sequencesandgenomes.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3903" y="5234179"/>
            <a:ext cx="541182" cy="541182"/>
          </a:xfrm>
          <a:prstGeom prst="rect">
            <a:avLst/>
          </a:prstGeom>
        </p:spPr>
      </p:pic>
      <p:pic>
        <p:nvPicPr>
          <p:cNvPr id="44" name="Picture 43" descr="policyincentives.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903" y="2490985"/>
            <a:ext cx="532241" cy="532241"/>
          </a:xfrm>
          <a:prstGeom prst="rect">
            <a:avLst/>
          </a:prstGeom>
        </p:spPr>
      </p:pic>
      <p:pic>
        <p:nvPicPr>
          <p:cNvPr id="48" name="Picture 47" descr="automatedremotesensed.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13903" y="5799116"/>
            <a:ext cx="524362" cy="524362"/>
          </a:xfrm>
          <a:prstGeom prst="rect">
            <a:avLst/>
          </a:prstGeom>
        </p:spPr>
      </p:pic>
      <p:pic>
        <p:nvPicPr>
          <p:cNvPr id="49" name="Picture 48" descr="biodiversityknowledgenetwork.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3903" y="3046985"/>
            <a:ext cx="526898" cy="526898"/>
          </a:xfrm>
          <a:prstGeom prst="rect">
            <a:avLst/>
          </a:prstGeom>
        </p:spPr>
      </p:pic>
      <p:sp>
        <p:nvSpPr>
          <p:cNvPr id="4" name="TextBox 3">
            <a:extLst>
              <a:ext uri="{FF2B5EF4-FFF2-40B4-BE49-F238E27FC236}">
                <a16:creationId xmlns:a16="http://schemas.microsoft.com/office/drawing/2014/main" id="{886BBF9A-9C99-4B2F-BA29-7C3232D59B35}"/>
              </a:ext>
            </a:extLst>
          </p:cNvPr>
          <p:cNvSpPr txBox="1"/>
          <p:nvPr/>
        </p:nvSpPr>
        <p:spPr>
          <a:xfrm>
            <a:off x="1202598" y="940104"/>
            <a:ext cx="3077766" cy="369332"/>
          </a:xfrm>
          <a:prstGeom prst="rect">
            <a:avLst/>
          </a:prstGeom>
          <a:noFill/>
        </p:spPr>
        <p:txBody>
          <a:bodyPr wrap="none" rtlCol="0">
            <a:spAutoFit/>
          </a:bodyPr>
          <a:lstStyle/>
          <a:p>
            <a:r>
              <a:rPr lang="en-AU" b="1" dirty="0">
                <a:solidFill>
                  <a:srgbClr val="6D806A"/>
                </a:solidFill>
              </a:rPr>
              <a:t>Open access and reuse culture</a:t>
            </a:r>
            <a:endParaRPr lang="en-GB" b="1" dirty="0">
              <a:solidFill>
                <a:srgbClr val="6D806A"/>
              </a:solidFill>
            </a:endParaRPr>
          </a:p>
        </p:txBody>
      </p:sp>
      <p:sp>
        <p:nvSpPr>
          <p:cNvPr id="25" name="TextBox 24">
            <a:extLst>
              <a:ext uri="{FF2B5EF4-FFF2-40B4-BE49-F238E27FC236}">
                <a16:creationId xmlns:a16="http://schemas.microsoft.com/office/drawing/2014/main" id="{71763A5D-28FD-4739-B162-DE364FB066AA}"/>
              </a:ext>
            </a:extLst>
          </p:cNvPr>
          <p:cNvSpPr txBox="1"/>
          <p:nvPr/>
        </p:nvSpPr>
        <p:spPr>
          <a:xfrm>
            <a:off x="1202598" y="1488607"/>
            <a:ext cx="1621791" cy="369332"/>
          </a:xfrm>
          <a:prstGeom prst="rect">
            <a:avLst/>
          </a:prstGeom>
          <a:noFill/>
        </p:spPr>
        <p:txBody>
          <a:bodyPr wrap="none" rtlCol="0">
            <a:spAutoFit/>
          </a:bodyPr>
          <a:lstStyle/>
          <a:p>
            <a:r>
              <a:rPr lang="en-AU" b="1" dirty="0">
                <a:solidFill>
                  <a:srgbClr val="6D806A"/>
                </a:solidFill>
              </a:rPr>
              <a:t>Data standards</a:t>
            </a:r>
            <a:endParaRPr lang="en-GB" b="1" dirty="0">
              <a:solidFill>
                <a:srgbClr val="6D806A"/>
              </a:solidFill>
            </a:endParaRPr>
          </a:p>
        </p:txBody>
      </p:sp>
      <p:sp>
        <p:nvSpPr>
          <p:cNvPr id="26" name="TextBox 25">
            <a:extLst>
              <a:ext uri="{FF2B5EF4-FFF2-40B4-BE49-F238E27FC236}">
                <a16:creationId xmlns:a16="http://schemas.microsoft.com/office/drawing/2014/main" id="{7BCD4802-AFE8-4F17-9FC3-66830CC814F5}"/>
              </a:ext>
            </a:extLst>
          </p:cNvPr>
          <p:cNvSpPr txBox="1"/>
          <p:nvPr/>
        </p:nvSpPr>
        <p:spPr>
          <a:xfrm>
            <a:off x="1202598" y="2037110"/>
            <a:ext cx="3199081" cy="369332"/>
          </a:xfrm>
          <a:prstGeom prst="rect">
            <a:avLst/>
          </a:prstGeom>
          <a:noFill/>
        </p:spPr>
        <p:txBody>
          <a:bodyPr wrap="none" rtlCol="0">
            <a:spAutoFit/>
          </a:bodyPr>
          <a:lstStyle/>
          <a:p>
            <a:r>
              <a:rPr lang="en-AU" b="1" dirty="0">
                <a:solidFill>
                  <a:srgbClr val="6D806A"/>
                </a:solidFill>
              </a:rPr>
              <a:t>Persistent storage and archives</a:t>
            </a:r>
            <a:endParaRPr lang="en-GB" b="1" dirty="0">
              <a:solidFill>
                <a:srgbClr val="6D806A"/>
              </a:solidFill>
            </a:endParaRPr>
          </a:p>
        </p:txBody>
      </p:sp>
      <p:sp>
        <p:nvSpPr>
          <p:cNvPr id="30" name="TextBox 29">
            <a:extLst>
              <a:ext uri="{FF2B5EF4-FFF2-40B4-BE49-F238E27FC236}">
                <a16:creationId xmlns:a16="http://schemas.microsoft.com/office/drawing/2014/main" id="{DD63C042-8DC3-4F0F-B8BC-7DC85731220A}"/>
              </a:ext>
            </a:extLst>
          </p:cNvPr>
          <p:cNvSpPr txBox="1"/>
          <p:nvPr/>
        </p:nvSpPr>
        <p:spPr>
          <a:xfrm>
            <a:off x="1202598" y="2585613"/>
            <a:ext cx="1760482" cy="369332"/>
          </a:xfrm>
          <a:prstGeom prst="rect">
            <a:avLst/>
          </a:prstGeom>
          <a:noFill/>
        </p:spPr>
        <p:txBody>
          <a:bodyPr wrap="none" rtlCol="0">
            <a:spAutoFit/>
          </a:bodyPr>
          <a:lstStyle/>
          <a:p>
            <a:r>
              <a:rPr lang="en-AU" b="1" dirty="0">
                <a:solidFill>
                  <a:srgbClr val="6D806A"/>
                </a:solidFill>
              </a:rPr>
              <a:t>Policy incentives</a:t>
            </a:r>
            <a:endParaRPr lang="en-GB" b="1" dirty="0">
              <a:solidFill>
                <a:srgbClr val="6D806A"/>
              </a:solidFill>
            </a:endParaRPr>
          </a:p>
        </p:txBody>
      </p:sp>
      <p:sp>
        <p:nvSpPr>
          <p:cNvPr id="35" name="TextBox 34">
            <a:extLst>
              <a:ext uri="{FF2B5EF4-FFF2-40B4-BE49-F238E27FC236}">
                <a16:creationId xmlns:a16="http://schemas.microsoft.com/office/drawing/2014/main" id="{89155C8A-B80A-487A-8B92-692919609E6D}"/>
              </a:ext>
            </a:extLst>
          </p:cNvPr>
          <p:cNvSpPr txBox="1"/>
          <p:nvPr/>
        </p:nvSpPr>
        <p:spPr>
          <a:xfrm>
            <a:off x="1202598" y="3134116"/>
            <a:ext cx="3265446" cy="369332"/>
          </a:xfrm>
          <a:prstGeom prst="rect">
            <a:avLst/>
          </a:prstGeom>
          <a:noFill/>
        </p:spPr>
        <p:txBody>
          <a:bodyPr wrap="none" rtlCol="0">
            <a:spAutoFit/>
          </a:bodyPr>
          <a:lstStyle/>
          <a:p>
            <a:r>
              <a:rPr lang="en-AU" b="1" dirty="0">
                <a:solidFill>
                  <a:srgbClr val="6D806A"/>
                </a:solidFill>
              </a:rPr>
              <a:t>Biodiversity knowledge network</a:t>
            </a:r>
            <a:endParaRPr lang="en-GB" b="1" dirty="0">
              <a:solidFill>
                <a:srgbClr val="6D806A"/>
              </a:solidFill>
            </a:endParaRPr>
          </a:p>
        </p:txBody>
      </p:sp>
      <p:sp>
        <p:nvSpPr>
          <p:cNvPr id="40" name="TextBox 39">
            <a:extLst>
              <a:ext uri="{FF2B5EF4-FFF2-40B4-BE49-F238E27FC236}">
                <a16:creationId xmlns:a16="http://schemas.microsoft.com/office/drawing/2014/main" id="{B8BACA1C-329E-484E-A2EE-D656AC159936}"/>
              </a:ext>
            </a:extLst>
          </p:cNvPr>
          <p:cNvSpPr txBox="1"/>
          <p:nvPr/>
        </p:nvSpPr>
        <p:spPr>
          <a:xfrm>
            <a:off x="1202598" y="3682619"/>
            <a:ext cx="2064861" cy="369332"/>
          </a:xfrm>
          <a:prstGeom prst="rect">
            <a:avLst/>
          </a:prstGeom>
          <a:noFill/>
        </p:spPr>
        <p:txBody>
          <a:bodyPr wrap="none" rtlCol="0">
            <a:spAutoFit/>
          </a:bodyPr>
          <a:lstStyle/>
          <a:p>
            <a:r>
              <a:rPr lang="en-AU" b="1" dirty="0">
                <a:solidFill>
                  <a:srgbClr val="745480"/>
                </a:solidFill>
              </a:rPr>
              <a:t>Published materials</a:t>
            </a:r>
            <a:endParaRPr lang="en-GB" b="1" dirty="0">
              <a:solidFill>
                <a:srgbClr val="745480"/>
              </a:solidFill>
            </a:endParaRPr>
          </a:p>
        </p:txBody>
      </p:sp>
      <p:sp>
        <p:nvSpPr>
          <p:cNvPr id="45" name="TextBox 44">
            <a:extLst>
              <a:ext uri="{FF2B5EF4-FFF2-40B4-BE49-F238E27FC236}">
                <a16:creationId xmlns:a16="http://schemas.microsoft.com/office/drawing/2014/main" id="{DFC792B5-6351-44DE-92AE-16AA5DDCD09A}"/>
              </a:ext>
            </a:extLst>
          </p:cNvPr>
          <p:cNvSpPr txBox="1"/>
          <p:nvPr/>
        </p:nvSpPr>
        <p:spPr>
          <a:xfrm>
            <a:off x="1202598" y="4231122"/>
            <a:ext cx="2694969" cy="369332"/>
          </a:xfrm>
          <a:prstGeom prst="rect">
            <a:avLst/>
          </a:prstGeom>
          <a:noFill/>
        </p:spPr>
        <p:txBody>
          <a:bodyPr wrap="none" rtlCol="0">
            <a:spAutoFit/>
          </a:bodyPr>
          <a:lstStyle/>
          <a:p>
            <a:r>
              <a:rPr lang="en-AU" b="1" dirty="0">
                <a:solidFill>
                  <a:srgbClr val="745480"/>
                </a:solidFill>
              </a:rPr>
              <a:t>Collections and specimens</a:t>
            </a:r>
            <a:endParaRPr lang="en-GB" b="1" dirty="0">
              <a:solidFill>
                <a:srgbClr val="745480"/>
              </a:solidFill>
            </a:endParaRPr>
          </a:p>
        </p:txBody>
      </p:sp>
      <p:sp>
        <p:nvSpPr>
          <p:cNvPr id="50" name="TextBox 49">
            <a:extLst>
              <a:ext uri="{FF2B5EF4-FFF2-40B4-BE49-F238E27FC236}">
                <a16:creationId xmlns:a16="http://schemas.microsoft.com/office/drawing/2014/main" id="{43D3572F-C5C2-427F-9FF1-EBC436A6778D}"/>
              </a:ext>
            </a:extLst>
          </p:cNvPr>
          <p:cNvSpPr txBox="1"/>
          <p:nvPr/>
        </p:nvSpPr>
        <p:spPr>
          <a:xfrm>
            <a:off x="1202598" y="4779625"/>
            <a:ext cx="3170804" cy="369332"/>
          </a:xfrm>
          <a:prstGeom prst="rect">
            <a:avLst/>
          </a:prstGeom>
          <a:noFill/>
        </p:spPr>
        <p:txBody>
          <a:bodyPr wrap="none" rtlCol="0">
            <a:spAutoFit/>
          </a:bodyPr>
          <a:lstStyle/>
          <a:p>
            <a:r>
              <a:rPr lang="en-AU" b="1" dirty="0">
                <a:solidFill>
                  <a:srgbClr val="745480"/>
                </a:solidFill>
              </a:rPr>
              <a:t>Field surveys and observations</a:t>
            </a:r>
            <a:endParaRPr lang="en-GB" b="1" dirty="0">
              <a:solidFill>
                <a:srgbClr val="745480"/>
              </a:solidFill>
            </a:endParaRPr>
          </a:p>
        </p:txBody>
      </p:sp>
      <p:sp>
        <p:nvSpPr>
          <p:cNvPr id="51" name="TextBox 50">
            <a:extLst>
              <a:ext uri="{FF2B5EF4-FFF2-40B4-BE49-F238E27FC236}">
                <a16:creationId xmlns:a16="http://schemas.microsoft.com/office/drawing/2014/main" id="{28475593-C958-4C22-9745-26337CDD402A}"/>
              </a:ext>
            </a:extLst>
          </p:cNvPr>
          <p:cNvSpPr txBox="1"/>
          <p:nvPr/>
        </p:nvSpPr>
        <p:spPr>
          <a:xfrm>
            <a:off x="1202598" y="5328128"/>
            <a:ext cx="2505494" cy="369332"/>
          </a:xfrm>
          <a:prstGeom prst="rect">
            <a:avLst/>
          </a:prstGeom>
          <a:noFill/>
        </p:spPr>
        <p:txBody>
          <a:bodyPr wrap="none" rtlCol="0">
            <a:spAutoFit/>
          </a:bodyPr>
          <a:lstStyle/>
          <a:p>
            <a:r>
              <a:rPr lang="en-AU" b="1" dirty="0">
                <a:solidFill>
                  <a:srgbClr val="745480"/>
                </a:solidFill>
              </a:rPr>
              <a:t>Sequences and genomes</a:t>
            </a:r>
            <a:endParaRPr lang="en-GB" b="1" dirty="0">
              <a:solidFill>
                <a:srgbClr val="745480"/>
              </a:solidFill>
            </a:endParaRPr>
          </a:p>
        </p:txBody>
      </p:sp>
      <p:sp>
        <p:nvSpPr>
          <p:cNvPr id="52" name="TextBox 51">
            <a:extLst>
              <a:ext uri="{FF2B5EF4-FFF2-40B4-BE49-F238E27FC236}">
                <a16:creationId xmlns:a16="http://schemas.microsoft.com/office/drawing/2014/main" id="{8896D965-DFA3-4312-BEEB-2053A15E9169}"/>
              </a:ext>
            </a:extLst>
          </p:cNvPr>
          <p:cNvSpPr txBox="1"/>
          <p:nvPr/>
        </p:nvSpPr>
        <p:spPr>
          <a:xfrm>
            <a:off x="1202597" y="5876631"/>
            <a:ext cx="3293165" cy="369332"/>
          </a:xfrm>
          <a:prstGeom prst="rect">
            <a:avLst/>
          </a:prstGeom>
          <a:noFill/>
        </p:spPr>
        <p:txBody>
          <a:bodyPr wrap="square" rtlCol="0">
            <a:spAutoFit/>
          </a:bodyPr>
          <a:lstStyle/>
          <a:p>
            <a:r>
              <a:rPr lang="en-AU" b="1" dirty="0">
                <a:solidFill>
                  <a:srgbClr val="745480"/>
                </a:solidFill>
              </a:rPr>
              <a:t>Remote-sensed observations</a:t>
            </a:r>
            <a:endParaRPr lang="en-GB" b="1" dirty="0">
              <a:solidFill>
                <a:srgbClr val="745480"/>
              </a:solidFill>
            </a:endParaRPr>
          </a:p>
        </p:txBody>
      </p:sp>
      <p:sp>
        <p:nvSpPr>
          <p:cNvPr id="53" name="TextBox 52">
            <a:extLst>
              <a:ext uri="{FF2B5EF4-FFF2-40B4-BE49-F238E27FC236}">
                <a16:creationId xmlns:a16="http://schemas.microsoft.com/office/drawing/2014/main" id="{07F101B3-90A2-4CC8-9A62-152DB2A0C302}"/>
              </a:ext>
            </a:extLst>
          </p:cNvPr>
          <p:cNvSpPr txBox="1"/>
          <p:nvPr/>
        </p:nvSpPr>
        <p:spPr>
          <a:xfrm>
            <a:off x="5401971" y="940104"/>
            <a:ext cx="3118354" cy="369332"/>
          </a:xfrm>
          <a:prstGeom prst="rect">
            <a:avLst/>
          </a:prstGeom>
          <a:noFill/>
        </p:spPr>
        <p:txBody>
          <a:bodyPr wrap="none" rtlCol="0">
            <a:spAutoFit/>
          </a:bodyPr>
          <a:lstStyle/>
          <a:p>
            <a:r>
              <a:rPr lang="en-AU" b="1" dirty="0">
                <a:solidFill>
                  <a:srgbClr val="39617E"/>
                </a:solidFill>
              </a:rPr>
              <a:t>Fitness-for-use and annotation</a:t>
            </a:r>
            <a:endParaRPr lang="en-GB" b="1" dirty="0">
              <a:solidFill>
                <a:srgbClr val="39617E"/>
              </a:solidFill>
            </a:endParaRPr>
          </a:p>
        </p:txBody>
      </p:sp>
      <p:sp>
        <p:nvSpPr>
          <p:cNvPr id="54" name="TextBox 53">
            <a:extLst>
              <a:ext uri="{FF2B5EF4-FFF2-40B4-BE49-F238E27FC236}">
                <a16:creationId xmlns:a16="http://schemas.microsoft.com/office/drawing/2014/main" id="{0B548C86-56B5-436E-9BF1-B699456D8D2F}"/>
              </a:ext>
            </a:extLst>
          </p:cNvPr>
          <p:cNvSpPr txBox="1"/>
          <p:nvPr/>
        </p:nvSpPr>
        <p:spPr>
          <a:xfrm>
            <a:off x="5401971" y="1488607"/>
            <a:ext cx="2307683" cy="369332"/>
          </a:xfrm>
          <a:prstGeom prst="rect">
            <a:avLst/>
          </a:prstGeom>
          <a:noFill/>
        </p:spPr>
        <p:txBody>
          <a:bodyPr wrap="none" rtlCol="0">
            <a:spAutoFit/>
          </a:bodyPr>
          <a:lstStyle/>
          <a:p>
            <a:r>
              <a:rPr lang="en-AU" b="1" dirty="0">
                <a:solidFill>
                  <a:srgbClr val="39617E"/>
                </a:solidFill>
              </a:rPr>
              <a:t>Taxonomic framework</a:t>
            </a:r>
            <a:endParaRPr lang="en-GB" b="1" dirty="0">
              <a:solidFill>
                <a:srgbClr val="39617E"/>
              </a:solidFill>
            </a:endParaRPr>
          </a:p>
        </p:txBody>
      </p:sp>
      <p:sp>
        <p:nvSpPr>
          <p:cNvPr id="55" name="TextBox 54">
            <a:extLst>
              <a:ext uri="{FF2B5EF4-FFF2-40B4-BE49-F238E27FC236}">
                <a16:creationId xmlns:a16="http://schemas.microsoft.com/office/drawing/2014/main" id="{E4A44663-9B98-4AD1-8A6B-42B36165E75D}"/>
              </a:ext>
            </a:extLst>
          </p:cNvPr>
          <p:cNvSpPr txBox="1"/>
          <p:nvPr/>
        </p:nvSpPr>
        <p:spPr>
          <a:xfrm>
            <a:off x="5401971" y="2037110"/>
            <a:ext cx="2756460" cy="369332"/>
          </a:xfrm>
          <a:prstGeom prst="rect">
            <a:avLst/>
          </a:prstGeom>
          <a:noFill/>
        </p:spPr>
        <p:txBody>
          <a:bodyPr wrap="none" rtlCol="0">
            <a:spAutoFit/>
          </a:bodyPr>
          <a:lstStyle/>
          <a:p>
            <a:r>
              <a:rPr lang="en-AU" b="1" dirty="0">
                <a:solidFill>
                  <a:srgbClr val="39617E"/>
                </a:solidFill>
              </a:rPr>
              <a:t>Integrated occurrence data</a:t>
            </a:r>
            <a:endParaRPr lang="en-GB" b="1" dirty="0">
              <a:solidFill>
                <a:srgbClr val="39617E"/>
              </a:solidFill>
            </a:endParaRPr>
          </a:p>
        </p:txBody>
      </p:sp>
      <p:sp>
        <p:nvSpPr>
          <p:cNvPr id="56" name="TextBox 55">
            <a:extLst>
              <a:ext uri="{FF2B5EF4-FFF2-40B4-BE49-F238E27FC236}">
                <a16:creationId xmlns:a16="http://schemas.microsoft.com/office/drawing/2014/main" id="{5E87BC28-4D22-4678-AE8C-EF4AC180900C}"/>
              </a:ext>
            </a:extLst>
          </p:cNvPr>
          <p:cNvSpPr txBox="1"/>
          <p:nvPr/>
        </p:nvSpPr>
        <p:spPr>
          <a:xfrm>
            <a:off x="5401971" y="2585613"/>
            <a:ext cx="2953309" cy="369332"/>
          </a:xfrm>
          <a:prstGeom prst="rect">
            <a:avLst/>
          </a:prstGeom>
          <a:noFill/>
        </p:spPr>
        <p:txBody>
          <a:bodyPr wrap="none" rtlCol="0">
            <a:spAutoFit/>
          </a:bodyPr>
          <a:lstStyle/>
          <a:p>
            <a:r>
              <a:rPr lang="en-AU" b="1" dirty="0">
                <a:solidFill>
                  <a:srgbClr val="39617E"/>
                </a:solidFill>
              </a:rPr>
              <a:t>Aggregated species trait data</a:t>
            </a:r>
            <a:endParaRPr lang="en-GB" b="1" dirty="0">
              <a:solidFill>
                <a:srgbClr val="39617E"/>
              </a:solidFill>
            </a:endParaRPr>
          </a:p>
        </p:txBody>
      </p:sp>
      <p:sp>
        <p:nvSpPr>
          <p:cNvPr id="57" name="TextBox 56">
            <a:extLst>
              <a:ext uri="{FF2B5EF4-FFF2-40B4-BE49-F238E27FC236}">
                <a16:creationId xmlns:a16="http://schemas.microsoft.com/office/drawing/2014/main" id="{6995E90C-94D2-4B48-8ED0-AB914D0E4844}"/>
              </a:ext>
            </a:extLst>
          </p:cNvPr>
          <p:cNvSpPr txBox="1"/>
          <p:nvPr/>
        </p:nvSpPr>
        <p:spPr>
          <a:xfrm>
            <a:off x="5401971" y="3134116"/>
            <a:ext cx="3423117" cy="369332"/>
          </a:xfrm>
          <a:prstGeom prst="rect">
            <a:avLst/>
          </a:prstGeom>
          <a:noFill/>
        </p:spPr>
        <p:txBody>
          <a:bodyPr wrap="none" rtlCol="0">
            <a:spAutoFit/>
          </a:bodyPr>
          <a:lstStyle/>
          <a:p>
            <a:r>
              <a:rPr lang="en-AU" b="1" dirty="0">
                <a:solidFill>
                  <a:srgbClr val="39617E"/>
                </a:solidFill>
              </a:rPr>
              <a:t>Comprehensive knowledge access</a:t>
            </a:r>
            <a:endParaRPr lang="en-GB" b="1" dirty="0">
              <a:solidFill>
                <a:srgbClr val="39617E"/>
              </a:solidFill>
            </a:endParaRPr>
          </a:p>
        </p:txBody>
      </p:sp>
      <p:sp>
        <p:nvSpPr>
          <p:cNvPr id="58" name="TextBox 57">
            <a:extLst>
              <a:ext uri="{FF2B5EF4-FFF2-40B4-BE49-F238E27FC236}">
                <a16:creationId xmlns:a16="http://schemas.microsoft.com/office/drawing/2014/main" id="{AD1952C3-F4A5-43CB-9769-1622FCADD6D9}"/>
              </a:ext>
            </a:extLst>
          </p:cNvPr>
          <p:cNvSpPr txBox="1"/>
          <p:nvPr/>
        </p:nvSpPr>
        <p:spPr>
          <a:xfrm>
            <a:off x="5401971" y="3682619"/>
            <a:ext cx="2863028" cy="369332"/>
          </a:xfrm>
          <a:prstGeom prst="rect">
            <a:avLst/>
          </a:prstGeom>
          <a:noFill/>
        </p:spPr>
        <p:txBody>
          <a:bodyPr wrap="none" rtlCol="0">
            <a:spAutoFit/>
          </a:bodyPr>
          <a:lstStyle/>
          <a:p>
            <a:r>
              <a:rPr lang="en-AU" b="1" dirty="0">
                <a:solidFill>
                  <a:srgbClr val="863B64"/>
                </a:solidFill>
              </a:rPr>
              <a:t>Multiscale spatial modelling</a:t>
            </a:r>
            <a:endParaRPr lang="en-GB" b="1" dirty="0">
              <a:solidFill>
                <a:srgbClr val="863B64"/>
              </a:solidFill>
            </a:endParaRPr>
          </a:p>
        </p:txBody>
      </p:sp>
      <p:sp>
        <p:nvSpPr>
          <p:cNvPr id="59" name="TextBox 58">
            <a:extLst>
              <a:ext uri="{FF2B5EF4-FFF2-40B4-BE49-F238E27FC236}">
                <a16:creationId xmlns:a16="http://schemas.microsoft.com/office/drawing/2014/main" id="{C953D592-28B0-4AEE-95F7-B44C67F51A5B}"/>
              </a:ext>
            </a:extLst>
          </p:cNvPr>
          <p:cNvSpPr txBox="1"/>
          <p:nvPr/>
        </p:nvSpPr>
        <p:spPr>
          <a:xfrm>
            <a:off x="5401971" y="4231122"/>
            <a:ext cx="2354171" cy="369332"/>
          </a:xfrm>
          <a:prstGeom prst="rect">
            <a:avLst/>
          </a:prstGeom>
          <a:noFill/>
        </p:spPr>
        <p:txBody>
          <a:bodyPr wrap="none" rtlCol="0">
            <a:spAutoFit/>
          </a:bodyPr>
          <a:lstStyle/>
          <a:p>
            <a:r>
              <a:rPr lang="en-AU" b="1" dirty="0">
                <a:solidFill>
                  <a:srgbClr val="863B64"/>
                </a:solidFill>
              </a:rPr>
              <a:t>Trends and predictions</a:t>
            </a:r>
            <a:endParaRPr lang="en-GB" b="1" dirty="0">
              <a:solidFill>
                <a:srgbClr val="863B64"/>
              </a:solidFill>
            </a:endParaRPr>
          </a:p>
        </p:txBody>
      </p:sp>
      <p:sp>
        <p:nvSpPr>
          <p:cNvPr id="60" name="TextBox 59">
            <a:extLst>
              <a:ext uri="{FF2B5EF4-FFF2-40B4-BE49-F238E27FC236}">
                <a16:creationId xmlns:a16="http://schemas.microsoft.com/office/drawing/2014/main" id="{EE5152AE-D93F-4F03-9B72-9C278EAECE1B}"/>
              </a:ext>
            </a:extLst>
          </p:cNvPr>
          <p:cNvSpPr txBox="1"/>
          <p:nvPr/>
        </p:nvSpPr>
        <p:spPr>
          <a:xfrm>
            <a:off x="5401971" y="4779625"/>
            <a:ext cx="2923749" cy="369332"/>
          </a:xfrm>
          <a:prstGeom prst="rect">
            <a:avLst/>
          </a:prstGeom>
          <a:noFill/>
        </p:spPr>
        <p:txBody>
          <a:bodyPr wrap="none" rtlCol="0">
            <a:spAutoFit/>
          </a:bodyPr>
          <a:lstStyle/>
          <a:p>
            <a:r>
              <a:rPr lang="en-AU" b="1" dirty="0">
                <a:solidFill>
                  <a:srgbClr val="863B64"/>
                </a:solidFill>
              </a:rPr>
              <a:t>Modelling biological systems</a:t>
            </a:r>
            <a:endParaRPr lang="en-GB" b="1" dirty="0">
              <a:solidFill>
                <a:srgbClr val="863B64"/>
              </a:solidFill>
            </a:endParaRPr>
          </a:p>
        </p:txBody>
      </p:sp>
      <p:sp>
        <p:nvSpPr>
          <p:cNvPr id="61" name="TextBox 60">
            <a:extLst>
              <a:ext uri="{FF2B5EF4-FFF2-40B4-BE49-F238E27FC236}">
                <a16:creationId xmlns:a16="http://schemas.microsoft.com/office/drawing/2014/main" id="{90123D00-7B95-49BD-8B37-71A64EFE14E3}"/>
              </a:ext>
            </a:extLst>
          </p:cNvPr>
          <p:cNvSpPr txBox="1"/>
          <p:nvPr/>
        </p:nvSpPr>
        <p:spPr>
          <a:xfrm>
            <a:off x="5401971" y="5328128"/>
            <a:ext cx="3207160" cy="369332"/>
          </a:xfrm>
          <a:prstGeom prst="rect">
            <a:avLst/>
          </a:prstGeom>
          <a:noFill/>
        </p:spPr>
        <p:txBody>
          <a:bodyPr wrap="none" rtlCol="0">
            <a:spAutoFit/>
          </a:bodyPr>
          <a:lstStyle/>
          <a:p>
            <a:r>
              <a:rPr lang="en-AU" b="1" dirty="0">
                <a:solidFill>
                  <a:srgbClr val="863B64"/>
                </a:solidFill>
              </a:rPr>
              <a:t>Visualization and dissemination</a:t>
            </a:r>
            <a:endParaRPr lang="en-GB" b="1" dirty="0">
              <a:solidFill>
                <a:srgbClr val="863B64"/>
              </a:solidFill>
            </a:endParaRPr>
          </a:p>
        </p:txBody>
      </p:sp>
      <p:sp>
        <p:nvSpPr>
          <p:cNvPr id="62" name="TextBox 61">
            <a:extLst>
              <a:ext uri="{FF2B5EF4-FFF2-40B4-BE49-F238E27FC236}">
                <a16:creationId xmlns:a16="http://schemas.microsoft.com/office/drawing/2014/main" id="{43BAB705-7DF0-41E6-8908-0BF909BEEEEB}"/>
              </a:ext>
            </a:extLst>
          </p:cNvPr>
          <p:cNvSpPr txBox="1"/>
          <p:nvPr/>
        </p:nvSpPr>
        <p:spPr>
          <a:xfrm>
            <a:off x="5401970" y="5876631"/>
            <a:ext cx="3379387" cy="369332"/>
          </a:xfrm>
          <a:prstGeom prst="rect">
            <a:avLst/>
          </a:prstGeom>
          <a:noFill/>
        </p:spPr>
        <p:txBody>
          <a:bodyPr wrap="square" rtlCol="0">
            <a:spAutoFit/>
          </a:bodyPr>
          <a:lstStyle/>
          <a:p>
            <a:r>
              <a:rPr lang="en-AU" b="1" dirty="0">
                <a:solidFill>
                  <a:srgbClr val="863B64"/>
                </a:solidFill>
              </a:rPr>
              <a:t>Prioritizing new data capture</a:t>
            </a:r>
            <a:endParaRPr lang="en-GB" b="1" dirty="0">
              <a:solidFill>
                <a:srgbClr val="863B64"/>
              </a:solidFill>
            </a:endParaRPr>
          </a:p>
        </p:txBody>
      </p:sp>
      <p:grpSp>
        <p:nvGrpSpPr>
          <p:cNvPr id="11" name="Group 10">
            <a:extLst>
              <a:ext uri="{FF2B5EF4-FFF2-40B4-BE49-F238E27FC236}">
                <a16:creationId xmlns:a16="http://schemas.microsoft.com/office/drawing/2014/main" id="{3EA6E47D-D4F8-433B-89FF-8F7022B52514}"/>
              </a:ext>
            </a:extLst>
          </p:cNvPr>
          <p:cNvGrpSpPr/>
          <p:nvPr/>
        </p:nvGrpSpPr>
        <p:grpSpPr>
          <a:xfrm>
            <a:off x="208686" y="860673"/>
            <a:ext cx="553998" cy="5455856"/>
            <a:chOff x="208686" y="860673"/>
            <a:chExt cx="553998" cy="5455856"/>
          </a:xfrm>
        </p:grpSpPr>
        <p:sp>
          <p:nvSpPr>
            <p:cNvPr id="63" name="TextBox 62">
              <a:extLst>
                <a:ext uri="{FF2B5EF4-FFF2-40B4-BE49-F238E27FC236}">
                  <a16:creationId xmlns:a16="http://schemas.microsoft.com/office/drawing/2014/main" id="{7F71B611-D6A0-42A1-88B6-4B3FCBD5F95F}"/>
                </a:ext>
              </a:extLst>
            </p:cNvPr>
            <p:cNvSpPr txBox="1"/>
            <p:nvPr/>
          </p:nvSpPr>
          <p:spPr>
            <a:xfrm>
              <a:off x="208686" y="860673"/>
              <a:ext cx="553998" cy="2713210"/>
            </a:xfrm>
            <a:prstGeom prst="rect">
              <a:avLst/>
            </a:prstGeom>
            <a:noFill/>
          </p:spPr>
          <p:txBody>
            <a:bodyPr vert="vert270" wrap="square" rtlCol="0">
              <a:spAutoFit/>
            </a:bodyPr>
            <a:lstStyle/>
            <a:p>
              <a:pPr algn="ctr"/>
              <a:r>
                <a:rPr lang="en-AU" sz="2400" b="1" dirty="0">
                  <a:solidFill>
                    <a:srgbClr val="6D806A"/>
                  </a:solidFill>
                </a:rPr>
                <a:t>CULTURE</a:t>
              </a:r>
              <a:endParaRPr lang="en-GB" sz="2400" b="1" dirty="0">
                <a:solidFill>
                  <a:srgbClr val="6D806A"/>
                </a:solidFill>
              </a:endParaRPr>
            </a:p>
          </p:txBody>
        </p:sp>
        <p:sp>
          <p:nvSpPr>
            <p:cNvPr id="64" name="TextBox 63">
              <a:extLst>
                <a:ext uri="{FF2B5EF4-FFF2-40B4-BE49-F238E27FC236}">
                  <a16:creationId xmlns:a16="http://schemas.microsoft.com/office/drawing/2014/main" id="{5D992C2A-3460-47B7-A78F-D8CAEBF953B9}"/>
                </a:ext>
              </a:extLst>
            </p:cNvPr>
            <p:cNvSpPr txBox="1"/>
            <p:nvPr/>
          </p:nvSpPr>
          <p:spPr>
            <a:xfrm>
              <a:off x="208686" y="3603319"/>
              <a:ext cx="553998" cy="2713210"/>
            </a:xfrm>
            <a:prstGeom prst="rect">
              <a:avLst/>
            </a:prstGeom>
            <a:noFill/>
          </p:spPr>
          <p:txBody>
            <a:bodyPr vert="vert270" wrap="square" rtlCol="0">
              <a:spAutoFit/>
            </a:bodyPr>
            <a:lstStyle/>
            <a:p>
              <a:pPr algn="ctr"/>
              <a:r>
                <a:rPr lang="en-AU" sz="2400" b="1" dirty="0">
                  <a:solidFill>
                    <a:srgbClr val="745480"/>
                  </a:solidFill>
                </a:rPr>
                <a:t>DATA</a:t>
              </a:r>
              <a:endParaRPr lang="en-GB" sz="2400" b="1" dirty="0">
                <a:solidFill>
                  <a:srgbClr val="745480"/>
                </a:solidFill>
              </a:endParaRPr>
            </a:p>
          </p:txBody>
        </p:sp>
      </p:grpSp>
      <p:grpSp>
        <p:nvGrpSpPr>
          <p:cNvPr id="65" name="Group 64">
            <a:extLst>
              <a:ext uri="{FF2B5EF4-FFF2-40B4-BE49-F238E27FC236}">
                <a16:creationId xmlns:a16="http://schemas.microsoft.com/office/drawing/2014/main" id="{2D46EBD3-7750-4802-A380-B9BDEB6A2DFF}"/>
              </a:ext>
            </a:extLst>
          </p:cNvPr>
          <p:cNvGrpSpPr/>
          <p:nvPr/>
        </p:nvGrpSpPr>
        <p:grpSpPr>
          <a:xfrm>
            <a:off x="4375992" y="860673"/>
            <a:ext cx="553998" cy="5455856"/>
            <a:chOff x="208686" y="860673"/>
            <a:chExt cx="553998" cy="5455856"/>
          </a:xfrm>
        </p:grpSpPr>
        <p:sp>
          <p:nvSpPr>
            <p:cNvPr id="66" name="TextBox 65">
              <a:extLst>
                <a:ext uri="{FF2B5EF4-FFF2-40B4-BE49-F238E27FC236}">
                  <a16:creationId xmlns:a16="http://schemas.microsoft.com/office/drawing/2014/main" id="{F738BFE1-4546-47AD-BB9C-FA71CDA50315}"/>
                </a:ext>
              </a:extLst>
            </p:cNvPr>
            <p:cNvSpPr txBox="1"/>
            <p:nvPr/>
          </p:nvSpPr>
          <p:spPr>
            <a:xfrm>
              <a:off x="208686" y="860673"/>
              <a:ext cx="553998" cy="2713210"/>
            </a:xfrm>
            <a:prstGeom prst="rect">
              <a:avLst/>
            </a:prstGeom>
            <a:noFill/>
          </p:spPr>
          <p:txBody>
            <a:bodyPr vert="vert270" wrap="square" rtlCol="0">
              <a:spAutoFit/>
            </a:bodyPr>
            <a:lstStyle/>
            <a:p>
              <a:pPr algn="ctr"/>
              <a:r>
                <a:rPr lang="en-AU" sz="2400" b="1" dirty="0">
                  <a:solidFill>
                    <a:srgbClr val="39617E"/>
                  </a:solidFill>
                </a:rPr>
                <a:t>EVIDENCE</a:t>
              </a:r>
              <a:endParaRPr lang="en-GB" sz="2400" b="1" dirty="0">
                <a:solidFill>
                  <a:srgbClr val="39617E"/>
                </a:solidFill>
              </a:endParaRPr>
            </a:p>
          </p:txBody>
        </p:sp>
        <p:sp>
          <p:nvSpPr>
            <p:cNvPr id="67" name="TextBox 66">
              <a:extLst>
                <a:ext uri="{FF2B5EF4-FFF2-40B4-BE49-F238E27FC236}">
                  <a16:creationId xmlns:a16="http://schemas.microsoft.com/office/drawing/2014/main" id="{664DCA9B-904C-4F0E-9786-05BFD1ED8473}"/>
                </a:ext>
              </a:extLst>
            </p:cNvPr>
            <p:cNvSpPr txBox="1"/>
            <p:nvPr/>
          </p:nvSpPr>
          <p:spPr>
            <a:xfrm>
              <a:off x="208686" y="3603319"/>
              <a:ext cx="553998" cy="2713210"/>
            </a:xfrm>
            <a:prstGeom prst="rect">
              <a:avLst/>
            </a:prstGeom>
            <a:noFill/>
          </p:spPr>
          <p:txBody>
            <a:bodyPr vert="vert270" wrap="square" rtlCol="0">
              <a:spAutoFit/>
            </a:bodyPr>
            <a:lstStyle/>
            <a:p>
              <a:pPr algn="ctr"/>
              <a:r>
                <a:rPr lang="en-AU" sz="2400" b="1" dirty="0">
                  <a:solidFill>
                    <a:srgbClr val="863B64"/>
                  </a:solidFill>
                </a:rPr>
                <a:t>UNDERSTANDING</a:t>
              </a:r>
              <a:endParaRPr lang="en-GB" sz="2400" b="1" dirty="0">
                <a:solidFill>
                  <a:srgbClr val="863B64"/>
                </a:solidFill>
              </a:endParaRPr>
            </a:p>
          </p:txBody>
        </p:sp>
      </p:grpSp>
    </p:spTree>
    <p:extLst>
      <p:ext uri="{BB962C8B-B14F-4D97-AF65-F5344CB8AC3E}">
        <p14:creationId xmlns:p14="http://schemas.microsoft.com/office/powerpoint/2010/main" val="1425277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GB" dirty="0"/>
              <a:t>Delivering a global solution</a:t>
            </a:r>
          </a:p>
        </p:txBody>
      </p:sp>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err="1">
                <a:solidFill>
                  <a:srgbClr val="328127"/>
                </a:solidFill>
                <a:latin typeface="Arial"/>
                <a:cs typeface="Arial"/>
              </a:rPr>
              <a:t>Culture</a:t>
            </a:r>
            <a:r>
              <a:rPr lang="da-DK" sz="2800" b="1" cap="all" dirty="0">
                <a:solidFill>
                  <a:srgbClr val="328127"/>
                </a:solidFill>
                <a:latin typeface="Arial"/>
                <a:cs typeface="Arial"/>
              </a:rPr>
              <a:t>: </a:t>
            </a:r>
            <a:r>
              <a:rPr lang="da-DK" sz="2800" b="1" cap="all" dirty="0" err="1">
                <a:solidFill>
                  <a:srgbClr val="328127"/>
                </a:solidFill>
                <a:latin typeface="Arial"/>
                <a:cs typeface="Arial"/>
              </a:rPr>
              <a:t>What’s</a:t>
            </a:r>
            <a:r>
              <a:rPr lang="da-DK" sz="2800" b="1" cap="all" dirty="0">
                <a:solidFill>
                  <a:srgbClr val="328127"/>
                </a:solidFill>
                <a:latin typeface="Arial"/>
                <a:cs typeface="Arial"/>
              </a:rPr>
              <a:t> </a:t>
            </a:r>
            <a:r>
              <a:rPr lang="da-DK" sz="2800" b="1" cap="all" dirty="0" err="1">
                <a:solidFill>
                  <a:srgbClr val="328127"/>
                </a:solidFill>
                <a:latin typeface="Arial"/>
                <a:cs typeface="Arial"/>
              </a:rPr>
              <a:t>Improved</a:t>
            </a:r>
            <a:r>
              <a:rPr lang="da-DK" sz="2800" b="1" cap="all" dirty="0">
                <a:solidFill>
                  <a:srgbClr val="328127"/>
                </a:solidFill>
                <a:latin typeface="Arial"/>
                <a:cs typeface="Arial"/>
              </a:rPr>
              <a:t>?</a:t>
            </a: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8" name="Content Placeholder 4"/>
          <p:cNvSpPr>
            <a:spLocks noGrp="1"/>
          </p:cNvSpPr>
          <p:nvPr>
            <p:ph sz="half" idx="11"/>
          </p:nvPr>
        </p:nvSpPr>
        <p:spPr>
          <a:xfrm>
            <a:off x="536430" y="847496"/>
            <a:ext cx="6071602" cy="5003355"/>
          </a:xfrm>
        </p:spPr>
        <p:txBody>
          <a:bodyPr>
            <a:normAutofit/>
          </a:bodyPr>
          <a:lstStyle/>
          <a:p>
            <a:r>
              <a:rPr lang="en-US" dirty="0"/>
              <a:t>Widespread move towards open research data</a:t>
            </a:r>
          </a:p>
          <a:p>
            <a:pPr lvl="1"/>
            <a:r>
              <a:rPr lang="en-US" dirty="0"/>
              <a:t>Research Data Alliance</a:t>
            </a:r>
          </a:p>
          <a:p>
            <a:pPr lvl="1"/>
            <a:r>
              <a:rPr lang="en-US" dirty="0"/>
              <a:t>FAIR principles</a:t>
            </a:r>
          </a:p>
          <a:p>
            <a:pPr lvl="1"/>
            <a:r>
              <a:rPr lang="en-US" dirty="0"/>
              <a:t>Data journals</a:t>
            </a:r>
          </a:p>
          <a:p>
            <a:pPr lvl="1"/>
            <a:r>
              <a:rPr lang="en-US" dirty="0"/>
              <a:t>Plazi.org</a:t>
            </a:r>
          </a:p>
          <a:p>
            <a:pPr>
              <a:spcBef>
                <a:spcPts val="600"/>
              </a:spcBef>
            </a:pPr>
            <a:r>
              <a:rPr lang="da-DK" dirty="0"/>
              <a:t>Adoption of open </a:t>
            </a:r>
            <a:r>
              <a:rPr lang="da-DK" dirty="0" err="1"/>
              <a:t>access</a:t>
            </a:r>
            <a:r>
              <a:rPr lang="da-DK" dirty="0"/>
              <a:t> </a:t>
            </a:r>
            <a:r>
              <a:rPr lang="da-DK" dirty="0" err="1"/>
              <a:t>licenses</a:t>
            </a:r>
            <a:r>
              <a:rPr lang="da-DK" dirty="0"/>
              <a:t> / waivers</a:t>
            </a:r>
          </a:p>
          <a:p>
            <a:pPr lvl="1"/>
            <a:r>
              <a:rPr lang="da-DK" dirty="0"/>
              <a:t>GBIF data </a:t>
            </a:r>
            <a:r>
              <a:rPr lang="da-DK" dirty="0" err="1"/>
              <a:t>now</a:t>
            </a:r>
            <a:r>
              <a:rPr lang="da-DK" dirty="0"/>
              <a:t> all CC0 / CC-BY / CC-BY-NC</a:t>
            </a:r>
          </a:p>
          <a:p>
            <a:pPr lvl="1"/>
            <a:r>
              <a:rPr lang="da-DK" dirty="0" err="1"/>
              <a:t>Many</a:t>
            </a:r>
            <a:r>
              <a:rPr lang="da-DK" dirty="0"/>
              <a:t> </a:t>
            </a:r>
            <a:r>
              <a:rPr lang="da-DK" dirty="0" err="1"/>
              <a:t>other</a:t>
            </a:r>
            <a:r>
              <a:rPr lang="da-DK" dirty="0"/>
              <a:t> </a:t>
            </a:r>
            <a:r>
              <a:rPr lang="da-DK" dirty="0" err="1"/>
              <a:t>networks</a:t>
            </a:r>
            <a:r>
              <a:rPr lang="da-DK" dirty="0"/>
              <a:t> </a:t>
            </a:r>
            <a:r>
              <a:rPr lang="da-DK" dirty="0" err="1"/>
              <a:t>following</a:t>
            </a:r>
            <a:r>
              <a:rPr lang="da-DK" dirty="0"/>
              <a:t> </a:t>
            </a:r>
            <a:r>
              <a:rPr lang="da-DK" dirty="0" err="1"/>
              <a:t>similar</a:t>
            </a:r>
            <a:r>
              <a:rPr lang="da-DK" dirty="0"/>
              <a:t> approach</a:t>
            </a:r>
          </a:p>
          <a:p>
            <a:pPr>
              <a:spcBef>
                <a:spcPts val="600"/>
              </a:spcBef>
            </a:pPr>
            <a:r>
              <a:rPr lang="da-DK" dirty="0"/>
              <a:t>Data citation </a:t>
            </a:r>
            <a:r>
              <a:rPr lang="da-DK" dirty="0" err="1"/>
              <a:t>mechanisms</a:t>
            </a:r>
            <a:endParaRPr lang="da-DK" dirty="0"/>
          </a:p>
          <a:p>
            <a:pPr lvl="1"/>
            <a:r>
              <a:rPr lang="da-DK" dirty="0"/>
              <a:t>All GBIF datasets </a:t>
            </a:r>
            <a:r>
              <a:rPr lang="da-DK" dirty="0" err="1"/>
              <a:t>now</a:t>
            </a:r>
            <a:r>
              <a:rPr lang="da-DK" dirty="0"/>
              <a:t> </a:t>
            </a:r>
            <a:r>
              <a:rPr lang="da-DK" dirty="0" err="1"/>
              <a:t>associated</a:t>
            </a:r>
            <a:r>
              <a:rPr lang="da-DK" dirty="0"/>
              <a:t> with </a:t>
            </a:r>
            <a:r>
              <a:rPr lang="da-DK" dirty="0" err="1"/>
              <a:t>DOIs</a:t>
            </a:r>
            <a:endParaRPr lang="da-DK" dirty="0"/>
          </a:p>
          <a:p>
            <a:pPr lvl="1"/>
            <a:r>
              <a:rPr lang="da-DK" dirty="0"/>
              <a:t>Data </a:t>
            </a:r>
            <a:r>
              <a:rPr lang="da-DK" dirty="0" err="1"/>
              <a:t>downloads</a:t>
            </a:r>
            <a:r>
              <a:rPr lang="da-DK" dirty="0"/>
              <a:t> </a:t>
            </a:r>
            <a:r>
              <a:rPr lang="da-DK" dirty="0" err="1"/>
              <a:t>each</a:t>
            </a:r>
            <a:r>
              <a:rPr lang="da-DK" dirty="0"/>
              <a:t> </a:t>
            </a:r>
            <a:r>
              <a:rPr lang="da-DK" dirty="0" err="1"/>
              <a:t>assigned</a:t>
            </a:r>
            <a:r>
              <a:rPr lang="da-DK" dirty="0"/>
              <a:t> a DOI</a:t>
            </a:r>
          </a:p>
          <a:p>
            <a:pPr lvl="1"/>
            <a:r>
              <a:rPr lang="da-DK" dirty="0" err="1"/>
              <a:t>Ability</a:t>
            </a:r>
            <a:r>
              <a:rPr lang="da-DK" dirty="0"/>
              <a:t> to trace back from </a:t>
            </a:r>
            <a:r>
              <a:rPr lang="da-DK" dirty="0" err="1"/>
              <a:t>publication</a:t>
            </a:r>
            <a:r>
              <a:rPr lang="da-DK" dirty="0"/>
              <a:t> to data</a:t>
            </a:r>
          </a:p>
          <a:p>
            <a:pPr lvl="1"/>
            <a:endParaRPr lang="da-DK" dirty="0"/>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298" y="1157826"/>
            <a:ext cx="20764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Logo"/>
          <p:cNvPicPr>
            <a:picLocks noChangeAspect="1" noChangeArrowheads="1"/>
          </p:cNvPicPr>
          <p:nvPr/>
        </p:nvPicPr>
        <p:blipFill rotWithShape="1">
          <a:blip r:embed="rId6">
            <a:extLst>
              <a:ext uri="{28A0092B-C50C-407E-A947-70E740481C1C}">
                <a14:useLocalDpi xmlns:a14="http://schemas.microsoft.com/office/drawing/2010/main" val="0"/>
              </a:ext>
            </a:extLst>
          </a:blip>
          <a:srcRect l="7592" t="1297" r="68752" b="2285"/>
          <a:stretch/>
        </p:blipFill>
        <p:spPr bwMode="auto">
          <a:xfrm>
            <a:off x="7060699" y="4589552"/>
            <a:ext cx="1357210" cy="12223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www.lib.umich.edu/files/services/copyright/cc-b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1890" y="2854996"/>
            <a:ext cx="1671419" cy="5847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1890" y="3659338"/>
            <a:ext cx="1671419" cy="56073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0568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GB" dirty="0"/>
              <a:t>Delivering a global solution</a:t>
            </a:r>
          </a:p>
        </p:txBody>
      </p:sp>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a:solidFill>
                  <a:srgbClr val="328127"/>
                </a:solidFill>
                <a:latin typeface="Arial"/>
                <a:cs typeface="Arial"/>
              </a:rPr>
              <a:t>CULTURE: </a:t>
            </a:r>
            <a:r>
              <a:rPr lang="da-DK" sz="2800" b="1" cap="all" dirty="0" err="1">
                <a:solidFill>
                  <a:srgbClr val="328127"/>
                </a:solidFill>
                <a:latin typeface="Arial"/>
                <a:cs typeface="Arial"/>
              </a:rPr>
              <a:t>What’s</a:t>
            </a:r>
            <a:r>
              <a:rPr lang="da-DK" sz="2800" b="1" cap="all" dirty="0">
                <a:solidFill>
                  <a:srgbClr val="328127"/>
                </a:solidFill>
                <a:latin typeface="Arial"/>
                <a:cs typeface="Arial"/>
              </a:rPr>
              <a:t> STILL </a:t>
            </a:r>
            <a:r>
              <a:rPr lang="da-DK" sz="2800" b="1" cap="all" dirty="0" err="1">
                <a:solidFill>
                  <a:srgbClr val="328127"/>
                </a:solidFill>
                <a:latin typeface="Arial"/>
                <a:cs typeface="Arial"/>
              </a:rPr>
              <a:t>Broken</a:t>
            </a:r>
            <a:r>
              <a:rPr lang="da-DK" sz="2800" b="1" cap="all" dirty="0">
                <a:solidFill>
                  <a:srgbClr val="328127"/>
                </a:solidFill>
                <a:latin typeface="Arial"/>
                <a:cs typeface="Arial"/>
              </a:rPr>
              <a:t>?</a:t>
            </a: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Content Placeholder 4"/>
          <p:cNvSpPr txBox="1">
            <a:spLocks/>
          </p:cNvSpPr>
          <p:nvPr/>
        </p:nvSpPr>
        <p:spPr>
          <a:xfrm>
            <a:off x="536430" y="847496"/>
            <a:ext cx="6071602" cy="5003355"/>
          </a:xfrm>
          <a:prstGeom prst="rect">
            <a:avLst/>
          </a:prstGeom>
        </p:spPr>
        <p:txBody>
          <a:bodyPr vert="horz" lIns="91440" tIns="45720" rIns="91440" bIns="45720" rtlCol="0">
            <a:normAutofit/>
          </a:bodyPr>
          <a:lstStyle>
            <a:lvl1pPr marL="180000" indent="-180000" algn="l" defTabSz="457200" rtl="0" eaLnBrk="1" latinLnBrk="0" hangingPunct="1">
              <a:lnSpc>
                <a:spcPct val="120000"/>
              </a:lnSpc>
              <a:spcBef>
                <a:spcPts val="0"/>
              </a:spcBef>
              <a:spcAft>
                <a:spcPts val="300"/>
              </a:spcAft>
              <a:buFont typeface="Arial"/>
              <a:buChar char="•"/>
              <a:defRPr sz="2400" kern="1200" baseline="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0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18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16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16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r>
              <a:rPr lang="en-US" dirty="0"/>
              <a:t>Data standards are largely stagnant</a:t>
            </a:r>
          </a:p>
          <a:p>
            <a:pPr lvl="1"/>
            <a:r>
              <a:rPr lang="en-US" dirty="0"/>
              <a:t>Existing data standards (e.g. </a:t>
            </a:r>
            <a:r>
              <a:rPr lang="en-US" dirty="0" err="1"/>
              <a:t>DwC</a:t>
            </a:r>
            <a:r>
              <a:rPr lang="en-US" dirty="0"/>
              <a:t>) conceal structure</a:t>
            </a:r>
          </a:p>
          <a:p>
            <a:pPr lvl="1"/>
            <a:r>
              <a:rPr lang="en-US" dirty="0"/>
              <a:t>No overarching meta-model for biodiversity data</a:t>
            </a:r>
          </a:p>
          <a:p>
            <a:pPr lvl="1"/>
            <a:r>
              <a:rPr lang="en-US" dirty="0"/>
              <a:t>Entities and concepts not easily linked</a:t>
            </a:r>
          </a:p>
          <a:p>
            <a:pPr>
              <a:spcBef>
                <a:spcPts val="600"/>
              </a:spcBef>
            </a:pPr>
            <a:r>
              <a:rPr lang="da-DK" dirty="0"/>
              <a:t>Too </a:t>
            </a:r>
            <a:r>
              <a:rPr lang="da-DK" dirty="0" err="1"/>
              <a:t>much</a:t>
            </a:r>
            <a:r>
              <a:rPr lang="da-DK" dirty="0"/>
              <a:t> data </a:t>
            </a:r>
            <a:r>
              <a:rPr lang="da-DK" dirty="0" err="1"/>
              <a:t>remains</a:t>
            </a:r>
            <a:r>
              <a:rPr lang="da-DK" dirty="0"/>
              <a:t> </a:t>
            </a:r>
            <a:r>
              <a:rPr lang="da-DK" dirty="0" err="1"/>
              <a:t>closed</a:t>
            </a:r>
            <a:r>
              <a:rPr lang="da-DK" dirty="0"/>
              <a:t> or ”</a:t>
            </a:r>
            <a:r>
              <a:rPr lang="da-DK" dirty="0" err="1"/>
              <a:t>unFAIR</a:t>
            </a:r>
            <a:r>
              <a:rPr lang="da-DK" dirty="0"/>
              <a:t>”</a:t>
            </a:r>
          </a:p>
          <a:p>
            <a:pPr lvl="1"/>
            <a:r>
              <a:rPr lang="da-DK" dirty="0"/>
              <a:t>Research </a:t>
            </a:r>
            <a:r>
              <a:rPr lang="da-DK" dirty="0" err="1"/>
              <a:t>papers</a:t>
            </a:r>
            <a:r>
              <a:rPr lang="da-DK" dirty="0"/>
              <a:t> </a:t>
            </a:r>
            <a:r>
              <a:rPr lang="da-DK" dirty="0" err="1"/>
              <a:t>regularly</a:t>
            </a:r>
            <a:r>
              <a:rPr lang="da-DK" dirty="0"/>
              <a:t> </a:t>
            </a:r>
            <a:r>
              <a:rPr lang="da-DK" dirty="0" err="1"/>
              <a:t>omit</a:t>
            </a:r>
            <a:r>
              <a:rPr lang="da-DK" dirty="0"/>
              <a:t> </a:t>
            </a:r>
            <a:r>
              <a:rPr lang="da-DK" dirty="0" err="1"/>
              <a:t>associated</a:t>
            </a:r>
            <a:r>
              <a:rPr lang="da-DK" dirty="0"/>
              <a:t> datasets</a:t>
            </a:r>
          </a:p>
          <a:p>
            <a:pPr lvl="1"/>
            <a:r>
              <a:rPr lang="da-DK" dirty="0"/>
              <a:t>Datasets </a:t>
            </a:r>
            <a:r>
              <a:rPr lang="da-DK" dirty="0" err="1"/>
              <a:t>rarely</a:t>
            </a:r>
            <a:r>
              <a:rPr lang="da-DK" dirty="0"/>
              <a:t> </a:t>
            </a:r>
            <a:r>
              <a:rPr lang="da-DK" dirty="0" err="1"/>
              <a:t>follow</a:t>
            </a:r>
            <a:r>
              <a:rPr lang="da-DK" dirty="0"/>
              <a:t> </a:t>
            </a:r>
            <a:r>
              <a:rPr lang="da-DK" dirty="0" err="1"/>
              <a:t>existing</a:t>
            </a:r>
            <a:r>
              <a:rPr lang="da-DK" dirty="0"/>
              <a:t> data standards</a:t>
            </a:r>
          </a:p>
          <a:p>
            <a:pPr>
              <a:spcBef>
                <a:spcPts val="600"/>
              </a:spcBef>
            </a:pPr>
            <a:r>
              <a:rPr lang="da-DK" dirty="0"/>
              <a:t>Limited </a:t>
            </a:r>
            <a:r>
              <a:rPr lang="da-DK" dirty="0" err="1"/>
              <a:t>progress</a:t>
            </a:r>
            <a:r>
              <a:rPr lang="da-DK" dirty="0"/>
              <a:t> </a:t>
            </a:r>
            <a:r>
              <a:rPr lang="da-DK" dirty="0" err="1"/>
              <a:t>around</a:t>
            </a:r>
            <a:r>
              <a:rPr lang="da-DK" dirty="0"/>
              <a:t> the ”</a:t>
            </a:r>
            <a:r>
              <a:rPr lang="da-DK" dirty="0" err="1"/>
              <a:t>knowledge</a:t>
            </a:r>
            <a:r>
              <a:rPr lang="da-DK" dirty="0"/>
              <a:t> </a:t>
            </a:r>
            <a:r>
              <a:rPr lang="da-DK" dirty="0" err="1"/>
              <a:t>network</a:t>
            </a:r>
            <a:r>
              <a:rPr lang="da-DK" dirty="0"/>
              <a:t>”</a:t>
            </a:r>
          </a:p>
          <a:p>
            <a:pPr lvl="1"/>
            <a:r>
              <a:rPr lang="da-DK" dirty="0" err="1"/>
              <a:t>Mechanisms</a:t>
            </a:r>
            <a:r>
              <a:rPr lang="da-DK" dirty="0"/>
              <a:t> for </a:t>
            </a:r>
            <a:r>
              <a:rPr lang="da-DK" dirty="0" err="1"/>
              <a:t>expert</a:t>
            </a:r>
            <a:r>
              <a:rPr lang="da-DK" dirty="0"/>
              <a:t> </a:t>
            </a:r>
            <a:r>
              <a:rPr lang="da-DK" dirty="0" err="1"/>
              <a:t>curation</a:t>
            </a:r>
            <a:r>
              <a:rPr lang="da-DK" dirty="0"/>
              <a:t> </a:t>
            </a:r>
            <a:r>
              <a:rPr lang="da-DK" dirty="0" err="1"/>
              <a:t>weak</a:t>
            </a:r>
            <a:r>
              <a:rPr lang="da-DK" dirty="0"/>
              <a:t> or </a:t>
            </a:r>
            <a:r>
              <a:rPr lang="da-DK" dirty="0" err="1"/>
              <a:t>lacking</a:t>
            </a:r>
            <a:endParaRPr lang="da-DK" dirty="0"/>
          </a:p>
          <a:p>
            <a:pPr lvl="1"/>
            <a:r>
              <a:rPr lang="da-DK" dirty="0"/>
              <a:t>No </a:t>
            </a:r>
            <a:r>
              <a:rPr lang="da-DK" dirty="0" err="1"/>
              <a:t>coordination</a:t>
            </a:r>
            <a:r>
              <a:rPr lang="da-DK" dirty="0"/>
              <a:t> </a:t>
            </a:r>
            <a:r>
              <a:rPr lang="da-DK" dirty="0" err="1"/>
              <a:t>between</a:t>
            </a:r>
            <a:r>
              <a:rPr lang="da-DK" dirty="0"/>
              <a:t> research </a:t>
            </a:r>
            <a:r>
              <a:rPr lang="da-DK" dirty="0" err="1"/>
              <a:t>infrastructures</a:t>
            </a:r>
            <a:endParaRPr lang="da-DK" dirty="0"/>
          </a:p>
          <a:p>
            <a:pPr lvl="1"/>
            <a:r>
              <a:rPr lang="da-DK" dirty="0" err="1"/>
              <a:t>Unnecessary</a:t>
            </a:r>
            <a:r>
              <a:rPr lang="da-DK" dirty="0"/>
              <a:t> </a:t>
            </a:r>
            <a:r>
              <a:rPr lang="da-DK" dirty="0" err="1"/>
              <a:t>duplication</a:t>
            </a:r>
            <a:r>
              <a:rPr lang="da-DK" dirty="0"/>
              <a:t> of datasets</a:t>
            </a:r>
          </a:p>
          <a:p>
            <a:pPr lvl="1"/>
            <a:r>
              <a:rPr lang="da-DK" dirty="0" err="1"/>
              <a:t>We</a:t>
            </a:r>
            <a:r>
              <a:rPr lang="da-DK" dirty="0"/>
              <a:t> </a:t>
            </a:r>
            <a:r>
              <a:rPr lang="da-DK" dirty="0" err="1"/>
              <a:t>are</a:t>
            </a:r>
            <a:r>
              <a:rPr lang="da-DK" dirty="0"/>
              <a:t> not </a:t>
            </a:r>
            <a:r>
              <a:rPr lang="da-DK" dirty="0" err="1"/>
              <a:t>yet</a:t>
            </a:r>
            <a:r>
              <a:rPr lang="da-DK" dirty="0"/>
              <a:t> </a:t>
            </a:r>
            <a:r>
              <a:rPr lang="da-DK" dirty="0" err="1"/>
              <a:t>curating</a:t>
            </a:r>
            <a:r>
              <a:rPr lang="da-DK" dirty="0"/>
              <a:t> a </a:t>
            </a:r>
            <a:r>
              <a:rPr lang="da-DK" dirty="0" err="1"/>
              <a:t>shared</a:t>
            </a:r>
            <a:r>
              <a:rPr lang="da-DK" dirty="0"/>
              <a:t> digital </a:t>
            </a:r>
            <a:r>
              <a:rPr lang="da-DK" dirty="0" err="1"/>
              <a:t>knowledgebase</a:t>
            </a:r>
            <a:endParaRPr lang="da-DK" dirty="0"/>
          </a:p>
          <a:p>
            <a:pPr lvl="1"/>
            <a:endParaRPr lang="da-DK" dirty="0"/>
          </a:p>
        </p:txBody>
      </p:sp>
      <p:pic>
        <p:nvPicPr>
          <p:cNvPr id="9218" name="Picture 2" descr="Image result for rights reserv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297" y="2657689"/>
            <a:ext cx="2018758" cy="12677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stretch>
            <a:fillRect/>
          </a:stretch>
        </p:blipFill>
        <p:spPr>
          <a:xfrm>
            <a:off x="6698297" y="1065404"/>
            <a:ext cx="2161054" cy="1079483"/>
          </a:xfrm>
          <a:prstGeom prst="rect">
            <a:avLst/>
          </a:prstGeom>
        </p:spPr>
      </p:pic>
      <p:pic>
        <p:nvPicPr>
          <p:cNvPr id="4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02244" y="4119974"/>
            <a:ext cx="2057107" cy="160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8241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GB" dirty="0"/>
              <a:t>Delivering a global solution</a:t>
            </a:r>
          </a:p>
        </p:txBody>
      </p:sp>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a:solidFill>
                  <a:srgbClr val="328127"/>
                </a:solidFill>
                <a:latin typeface="Arial"/>
                <a:cs typeface="Arial"/>
              </a:rPr>
              <a:t>Data: </a:t>
            </a:r>
            <a:r>
              <a:rPr lang="da-DK" sz="2800" b="1" cap="all" dirty="0" err="1">
                <a:solidFill>
                  <a:srgbClr val="328127"/>
                </a:solidFill>
                <a:latin typeface="Arial"/>
                <a:cs typeface="Arial"/>
              </a:rPr>
              <a:t>What’s</a:t>
            </a:r>
            <a:r>
              <a:rPr lang="da-DK" sz="2800" b="1" cap="all" dirty="0">
                <a:solidFill>
                  <a:srgbClr val="328127"/>
                </a:solidFill>
                <a:latin typeface="Arial"/>
                <a:cs typeface="Arial"/>
              </a:rPr>
              <a:t> </a:t>
            </a:r>
            <a:r>
              <a:rPr lang="da-DK" sz="2800" b="1" cap="all" dirty="0" err="1">
                <a:solidFill>
                  <a:srgbClr val="328127"/>
                </a:solidFill>
                <a:latin typeface="Arial"/>
                <a:cs typeface="Arial"/>
              </a:rPr>
              <a:t>Improved</a:t>
            </a:r>
            <a:r>
              <a:rPr lang="da-DK" sz="2800" b="1" cap="all" dirty="0">
                <a:solidFill>
                  <a:srgbClr val="328127"/>
                </a:solidFill>
                <a:latin typeface="Arial"/>
                <a:cs typeface="Arial"/>
              </a:rPr>
              <a:t>?</a:t>
            </a: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da-DK" dirty="0"/>
          </a:p>
          <a:p>
            <a:r>
              <a:rPr lang="da-DK" dirty="0" err="1"/>
              <a:t>Transect</a:t>
            </a:r>
            <a:r>
              <a:rPr lang="da-DK" dirty="0"/>
              <a:t> image: http://www.wildaboutnz.co.nz/2013/04/forest-bird-slow-walk-transects/</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8" name="Content Placeholder 4"/>
          <p:cNvSpPr>
            <a:spLocks noGrp="1"/>
          </p:cNvSpPr>
          <p:nvPr>
            <p:ph sz="half" idx="11"/>
          </p:nvPr>
        </p:nvSpPr>
        <p:spPr>
          <a:xfrm>
            <a:off x="536430" y="847496"/>
            <a:ext cx="6325460" cy="5003355"/>
          </a:xfrm>
        </p:spPr>
        <p:txBody>
          <a:bodyPr>
            <a:normAutofit/>
          </a:bodyPr>
          <a:lstStyle/>
          <a:p>
            <a:r>
              <a:rPr lang="en-US" dirty="0"/>
              <a:t>New and growing streams of digital data</a:t>
            </a:r>
          </a:p>
          <a:p>
            <a:pPr lvl="1"/>
            <a:r>
              <a:rPr lang="en-US" dirty="0"/>
              <a:t>Literature (especially taxonomic: BHL, </a:t>
            </a:r>
            <a:r>
              <a:rPr lang="en-US" dirty="0" err="1"/>
              <a:t>Pensoft</a:t>
            </a:r>
            <a:r>
              <a:rPr lang="en-US" dirty="0"/>
              <a:t>, </a:t>
            </a:r>
            <a:r>
              <a:rPr lang="en-US" dirty="0" err="1"/>
              <a:t>Plazi</a:t>
            </a:r>
            <a:r>
              <a:rPr lang="en-US" dirty="0"/>
              <a:t> …)</a:t>
            </a:r>
          </a:p>
          <a:p>
            <a:pPr lvl="1"/>
            <a:r>
              <a:rPr lang="en-US" dirty="0"/>
              <a:t>Barcode and </a:t>
            </a:r>
            <a:r>
              <a:rPr lang="en-US" dirty="0" err="1"/>
              <a:t>metagenomic</a:t>
            </a:r>
            <a:r>
              <a:rPr lang="en-US" dirty="0"/>
              <a:t> data</a:t>
            </a:r>
          </a:p>
          <a:p>
            <a:pPr lvl="1"/>
            <a:r>
              <a:rPr lang="en-US" dirty="0"/>
              <a:t>Citizen science networks</a:t>
            </a:r>
          </a:p>
          <a:p>
            <a:pPr lvl="1"/>
            <a:r>
              <a:rPr lang="en-US" dirty="0"/>
              <a:t>Bioacoustics, animal tracking, …</a:t>
            </a:r>
          </a:p>
          <a:p>
            <a:pPr>
              <a:spcBef>
                <a:spcPts val="600"/>
              </a:spcBef>
            </a:pPr>
            <a:r>
              <a:rPr lang="da-DK" dirty="0"/>
              <a:t>More </a:t>
            </a:r>
            <a:r>
              <a:rPr lang="da-DK" dirty="0" err="1"/>
              <a:t>mobilisation</a:t>
            </a:r>
            <a:r>
              <a:rPr lang="da-DK" dirty="0"/>
              <a:t> of ”sampling event” data</a:t>
            </a:r>
          </a:p>
          <a:p>
            <a:pPr lvl="1"/>
            <a:r>
              <a:rPr lang="da-DK" dirty="0"/>
              <a:t>Expansion of GBIF </a:t>
            </a:r>
            <a:r>
              <a:rPr lang="da-DK" dirty="0" err="1"/>
              <a:t>beyond</a:t>
            </a:r>
            <a:r>
              <a:rPr lang="da-DK" dirty="0"/>
              <a:t> </a:t>
            </a:r>
            <a:r>
              <a:rPr lang="da-DK" dirty="0" err="1"/>
              <a:t>presence-only</a:t>
            </a:r>
            <a:r>
              <a:rPr lang="da-DK" dirty="0"/>
              <a:t> datasets</a:t>
            </a:r>
          </a:p>
          <a:p>
            <a:pPr lvl="1"/>
            <a:r>
              <a:rPr lang="da-DK" dirty="0" err="1"/>
              <a:t>Vast</a:t>
            </a:r>
            <a:r>
              <a:rPr lang="da-DK" dirty="0"/>
              <a:t> </a:t>
            </a:r>
            <a:r>
              <a:rPr lang="da-DK" dirty="0" err="1"/>
              <a:t>opportunities</a:t>
            </a:r>
            <a:r>
              <a:rPr lang="da-DK" dirty="0"/>
              <a:t> </a:t>
            </a:r>
            <a:r>
              <a:rPr lang="da-DK" dirty="0" err="1"/>
              <a:t>around</a:t>
            </a:r>
            <a:r>
              <a:rPr lang="da-DK" dirty="0"/>
              <a:t> </a:t>
            </a:r>
            <a:r>
              <a:rPr lang="da-DK" dirty="0" err="1"/>
              <a:t>metagenomics</a:t>
            </a:r>
            <a:endParaRPr lang="da-DK" dirty="0"/>
          </a:p>
          <a:p>
            <a:pPr>
              <a:spcBef>
                <a:spcPts val="600"/>
              </a:spcBef>
            </a:pPr>
            <a:r>
              <a:rPr lang="da-DK" dirty="0" err="1"/>
              <a:t>Promising</a:t>
            </a:r>
            <a:r>
              <a:rPr lang="da-DK" dirty="0"/>
              <a:t> </a:t>
            </a:r>
            <a:r>
              <a:rPr lang="da-DK" dirty="0" err="1"/>
              <a:t>wider</a:t>
            </a:r>
            <a:r>
              <a:rPr lang="da-DK" dirty="0"/>
              <a:t> </a:t>
            </a:r>
            <a:r>
              <a:rPr lang="da-DK" dirty="0" err="1"/>
              <a:t>scale</a:t>
            </a:r>
            <a:r>
              <a:rPr lang="da-DK" dirty="0"/>
              <a:t> </a:t>
            </a:r>
            <a:r>
              <a:rPr lang="da-DK" dirty="0" err="1"/>
              <a:t>moves</a:t>
            </a:r>
            <a:r>
              <a:rPr lang="da-DK" dirty="0"/>
              <a:t> for data </a:t>
            </a:r>
            <a:r>
              <a:rPr lang="da-DK" dirty="0" err="1"/>
              <a:t>packaging</a:t>
            </a:r>
            <a:endParaRPr lang="da-DK" dirty="0"/>
          </a:p>
          <a:p>
            <a:pPr lvl="1"/>
            <a:r>
              <a:rPr lang="da-DK" dirty="0"/>
              <a:t>W3C CSV on the Web</a:t>
            </a:r>
          </a:p>
          <a:p>
            <a:pPr lvl="1"/>
            <a:r>
              <a:rPr lang="da-DK" dirty="0"/>
              <a:t>Frictionlessdata.io</a:t>
            </a:r>
          </a:p>
          <a:p>
            <a:pPr lvl="1"/>
            <a:endParaRPr lang="da-DK" dirty="0"/>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ttps://theodi.github.io/presentations/2014-07-15-csv-wg/model.png"/>
          <p:cNvPicPr>
            <a:picLocks noChangeAspect="1" noChangeArrowheads="1"/>
          </p:cNvPicPr>
          <p:nvPr/>
        </p:nvPicPr>
        <p:blipFill rotWithShape="1">
          <a:blip r:embed="rId5">
            <a:extLst>
              <a:ext uri="{28A0092B-C50C-407E-A947-70E740481C1C}">
                <a14:useLocalDpi xmlns:a14="http://schemas.microsoft.com/office/drawing/2010/main" val="0"/>
              </a:ext>
            </a:extLst>
          </a:blip>
          <a:srcRect r="21328" b="33837"/>
          <a:stretch/>
        </p:blipFill>
        <p:spPr bwMode="auto">
          <a:xfrm>
            <a:off x="6619866" y="4532286"/>
            <a:ext cx="2459481" cy="141889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www.wildaboutnz.co.nz/wp-content/uploads/2013/04/transect_1-300x18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9866" y="2836318"/>
            <a:ext cx="2406533" cy="14679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rotWithShape="1">
          <a:blip r:embed="rId7">
            <a:extLst>
              <a:ext uri="{28A0092B-C50C-407E-A947-70E740481C1C}">
                <a14:useLocalDpi xmlns:a14="http://schemas.microsoft.com/office/drawing/2010/main"/>
              </a:ext>
            </a:extLst>
          </a:blip>
          <a:srcRect l="33033" r="19185"/>
          <a:stretch/>
        </p:blipFill>
        <p:spPr>
          <a:xfrm>
            <a:off x="6619865" y="995492"/>
            <a:ext cx="2459481" cy="1641412"/>
          </a:xfrm>
          <a:prstGeom prst="rect">
            <a:avLst/>
          </a:prstGeom>
        </p:spPr>
      </p:pic>
    </p:spTree>
    <p:extLst>
      <p:ext uri="{BB962C8B-B14F-4D97-AF65-F5344CB8AC3E}">
        <p14:creationId xmlns:p14="http://schemas.microsoft.com/office/powerpoint/2010/main" val="3197592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GB" dirty="0"/>
              <a:t>Delivering a global solution</a:t>
            </a:r>
          </a:p>
        </p:txBody>
      </p:sp>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a:solidFill>
                  <a:srgbClr val="328127"/>
                </a:solidFill>
                <a:latin typeface="Arial"/>
                <a:cs typeface="Arial"/>
              </a:rPr>
              <a:t>Data: </a:t>
            </a:r>
            <a:r>
              <a:rPr lang="da-DK" sz="2800" b="1" cap="all" dirty="0" err="1">
                <a:solidFill>
                  <a:srgbClr val="328127"/>
                </a:solidFill>
                <a:latin typeface="Arial"/>
                <a:cs typeface="Arial"/>
              </a:rPr>
              <a:t>What’s</a:t>
            </a:r>
            <a:r>
              <a:rPr lang="da-DK" sz="2800" b="1" cap="all" dirty="0">
                <a:solidFill>
                  <a:srgbClr val="328127"/>
                </a:solidFill>
                <a:latin typeface="Arial"/>
                <a:cs typeface="Arial"/>
              </a:rPr>
              <a:t> STILL </a:t>
            </a:r>
            <a:r>
              <a:rPr lang="da-DK" sz="2800" b="1" cap="all" dirty="0" err="1">
                <a:solidFill>
                  <a:srgbClr val="328127"/>
                </a:solidFill>
                <a:latin typeface="Arial"/>
                <a:cs typeface="Arial"/>
              </a:rPr>
              <a:t>Broken</a:t>
            </a:r>
            <a:r>
              <a:rPr lang="da-DK" sz="2800" b="1" cap="all" dirty="0">
                <a:solidFill>
                  <a:srgbClr val="328127"/>
                </a:solidFill>
                <a:latin typeface="Arial"/>
                <a:cs typeface="Arial"/>
              </a:rPr>
              <a:t>?</a:t>
            </a: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Content Placeholder 4"/>
          <p:cNvSpPr txBox="1">
            <a:spLocks/>
          </p:cNvSpPr>
          <p:nvPr/>
        </p:nvSpPr>
        <p:spPr>
          <a:xfrm>
            <a:off x="536429" y="847496"/>
            <a:ext cx="6421932" cy="5003355"/>
          </a:xfrm>
          <a:prstGeom prst="rect">
            <a:avLst/>
          </a:prstGeom>
        </p:spPr>
        <p:txBody>
          <a:bodyPr vert="horz" lIns="91440" tIns="45720" rIns="91440" bIns="45720" rtlCol="0">
            <a:normAutofit fontScale="92500" lnSpcReduction="10000"/>
          </a:bodyPr>
          <a:lstStyle>
            <a:lvl1pPr marL="180000" indent="-180000" algn="l" defTabSz="457200" rtl="0" eaLnBrk="1" latinLnBrk="0" hangingPunct="1">
              <a:lnSpc>
                <a:spcPct val="120000"/>
              </a:lnSpc>
              <a:spcBef>
                <a:spcPts val="0"/>
              </a:spcBef>
              <a:spcAft>
                <a:spcPts val="300"/>
              </a:spcAft>
              <a:buFont typeface="Arial"/>
              <a:buChar char="•"/>
              <a:defRPr sz="2400" kern="1200" baseline="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0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18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16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16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r>
              <a:rPr lang="en-US" dirty="0"/>
              <a:t>Still massive gaps in accessible data</a:t>
            </a:r>
          </a:p>
          <a:p>
            <a:pPr lvl="1"/>
            <a:r>
              <a:rPr lang="en-US" dirty="0"/>
              <a:t>Significant variation at national / regional scale</a:t>
            </a:r>
          </a:p>
          <a:p>
            <a:pPr lvl="1"/>
            <a:r>
              <a:rPr lang="en-US" dirty="0"/>
              <a:t>Massive bias towards modern data for widespread birds</a:t>
            </a:r>
          </a:p>
          <a:p>
            <a:pPr lvl="1"/>
            <a:r>
              <a:rPr lang="en-US" dirty="0"/>
              <a:t>Massive backlog in collection digitization</a:t>
            </a:r>
          </a:p>
          <a:p>
            <a:pPr lvl="1"/>
            <a:r>
              <a:rPr lang="en-US" dirty="0"/>
              <a:t>Low progress with environmental impact assessment data</a:t>
            </a:r>
          </a:p>
          <a:p>
            <a:pPr>
              <a:spcBef>
                <a:spcPts val="600"/>
              </a:spcBef>
            </a:pPr>
            <a:r>
              <a:rPr lang="da-DK" dirty="0" err="1"/>
              <a:t>Molecular</a:t>
            </a:r>
            <a:r>
              <a:rPr lang="da-DK" dirty="0"/>
              <a:t> / non-</a:t>
            </a:r>
            <a:r>
              <a:rPr lang="da-DK" dirty="0" err="1"/>
              <a:t>molecular</a:t>
            </a:r>
            <a:r>
              <a:rPr lang="da-DK" dirty="0"/>
              <a:t> data </a:t>
            </a:r>
            <a:r>
              <a:rPr lang="da-DK" dirty="0" err="1"/>
              <a:t>largely</a:t>
            </a:r>
            <a:r>
              <a:rPr lang="da-DK" dirty="0"/>
              <a:t> </a:t>
            </a:r>
            <a:r>
              <a:rPr lang="da-DK" dirty="0" err="1"/>
              <a:t>disconnected</a:t>
            </a:r>
            <a:endParaRPr lang="da-DK" dirty="0"/>
          </a:p>
          <a:p>
            <a:pPr lvl="1"/>
            <a:r>
              <a:rPr lang="da-DK" dirty="0"/>
              <a:t>Data </a:t>
            </a:r>
            <a:r>
              <a:rPr lang="da-DK" dirty="0" err="1"/>
              <a:t>may</a:t>
            </a:r>
            <a:r>
              <a:rPr lang="da-DK" dirty="0"/>
              <a:t> </a:t>
            </a:r>
            <a:r>
              <a:rPr lang="da-DK" dirty="0" err="1"/>
              <a:t>be</a:t>
            </a:r>
            <a:r>
              <a:rPr lang="da-DK" dirty="0"/>
              <a:t> </a:t>
            </a:r>
            <a:r>
              <a:rPr lang="da-DK" dirty="0" err="1"/>
              <a:t>published</a:t>
            </a:r>
            <a:r>
              <a:rPr lang="da-DK" dirty="0"/>
              <a:t> but </a:t>
            </a:r>
            <a:r>
              <a:rPr lang="da-DK" dirty="0" err="1"/>
              <a:t>compatibility</a:t>
            </a:r>
            <a:r>
              <a:rPr lang="da-DK" dirty="0"/>
              <a:t> </a:t>
            </a:r>
            <a:r>
              <a:rPr lang="da-DK" dirty="0" err="1"/>
              <a:t>limited</a:t>
            </a:r>
            <a:endParaRPr lang="da-DK" dirty="0"/>
          </a:p>
          <a:p>
            <a:pPr lvl="1"/>
            <a:r>
              <a:rPr lang="da-DK" dirty="0"/>
              <a:t>Limited flow of </a:t>
            </a:r>
            <a:r>
              <a:rPr lang="da-DK" dirty="0" err="1"/>
              <a:t>molecular</a:t>
            </a:r>
            <a:r>
              <a:rPr lang="da-DK" dirty="0"/>
              <a:t> data </a:t>
            </a:r>
            <a:r>
              <a:rPr lang="da-DK" dirty="0" err="1"/>
              <a:t>today</a:t>
            </a:r>
            <a:r>
              <a:rPr lang="da-DK" dirty="0"/>
              <a:t> </a:t>
            </a:r>
            <a:r>
              <a:rPr lang="da-DK" dirty="0" err="1"/>
              <a:t>into</a:t>
            </a:r>
            <a:r>
              <a:rPr lang="da-DK" dirty="0"/>
              <a:t> GBIF, etc.</a:t>
            </a:r>
          </a:p>
          <a:p>
            <a:pPr lvl="1"/>
            <a:r>
              <a:rPr lang="da-DK" dirty="0" err="1"/>
              <a:t>Need</a:t>
            </a:r>
            <a:r>
              <a:rPr lang="da-DK" dirty="0"/>
              <a:t> to </a:t>
            </a:r>
            <a:r>
              <a:rPr lang="da-DK" dirty="0" err="1"/>
              <a:t>represent</a:t>
            </a:r>
            <a:r>
              <a:rPr lang="da-DK" dirty="0"/>
              <a:t> </a:t>
            </a:r>
            <a:r>
              <a:rPr lang="da-DK" dirty="0" err="1"/>
              <a:t>molecular</a:t>
            </a:r>
            <a:r>
              <a:rPr lang="da-DK" dirty="0"/>
              <a:t> </a:t>
            </a:r>
            <a:r>
              <a:rPr lang="da-DK" dirty="0" err="1"/>
              <a:t>evidence</a:t>
            </a:r>
            <a:r>
              <a:rPr lang="da-DK" dirty="0"/>
              <a:t> for species</a:t>
            </a:r>
          </a:p>
          <a:p>
            <a:pPr lvl="1"/>
            <a:r>
              <a:rPr lang="da-DK" dirty="0" err="1"/>
              <a:t>Need</a:t>
            </a:r>
            <a:r>
              <a:rPr lang="da-DK" dirty="0"/>
              <a:t> to handle population-</a:t>
            </a:r>
            <a:r>
              <a:rPr lang="da-DK" dirty="0" err="1"/>
              <a:t>level</a:t>
            </a:r>
            <a:r>
              <a:rPr lang="da-DK" dirty="0"/>
              <a:t> </a:t>
            </a:r>
            <a:r>
              <a:rPr lang="da-DK" dirty="0" err="1"/>
              <a:t>genetic</a:t>
            </a:r>
            <a:r>
              <a:rPr lang="da-DK" dirty="0"/>
              <a:t> variation</a:t>
            </a:r>
          </a:p>
          <a:p>
            <a:pPr>
              <a:spcBef>
                <a:spcPts val="600"/>
              </a:spcBef>
            </a:pPr>
            <a:r>
              <a:rPr lang="da-DK" dirty="0" err="1"/>
              <a:t>Digitisation</a:t>
            </a:r>
            <a:r>
              <a:rPr lang="da-DK" dirty="0"/>
              <a:t> </a:t>
            </a:r>
            <a:r>
              <a:rPr lang="da-DK" dirty="0" err="1"/>
              <a:t>limited</a:t>
            </a:r>
            <a:r>
              <a:rPr lang="da-DK" dirty="0"/>
              <a:t> to basic </a:t>
            </a:r>
            <a:r>
              <a:rPr lang="da-DK" dirty="0" err="1"/>
              <a:t>specimen</a:t>
            </a:r>
            <a:r>
              <a:rPr lang="da-DK" dirty="0"/>
              <a:t> (meta-)data</a:t>
            </a:r>
          </a:p>
          <a:p>
            <a:pPr lvl="1"/>
            <a:r>
              <a:rPr lang="da-DK" dirty="0"/>
              <a:t>Not </a:t>
            </a:r>
            <a:r>
              <a:rPr lang="da-DK" dirty="0" err="1"/>
              <a:t>approaching</a:t>
            </a:r>
            <a:r>
              <a:rPr lang="da-DK" dirty="0"/>
              <a:t> a ”global virtual </a:t>
            </a:r>
            <a:r>
              <a:rPr lang="da-DK" dirty="0" err="1"/>
              <a:t>natural</a:t>
            </a:r>
            <a:r>
              <a:rPr lang="da-DK" dirty="0"/>
              <a:t> </a:t>
            </a:r>
            <a:r>
              <a:rPr lang="da-DK" dirty="0" err="1"/>
              <a:t>history</a:t>
            </a:r>
            <a:r>
              <a:rPr lang="da-DK" dirty="0"/>
              <a:t> </a:t>
            </a:r>
            <a:r>
              <a:rPr lang="da-DK" dirty="0" err="1"/>
              <a:t>collection</a:t>
            </a:r>
            <a:r>
              <a:rPr lang="da-DK" dirty="0"/>
              <a:t>”</a:t>
            </a:r>
          </a:p>
          <a:p>
            <a:pPr lvl="1"/>
            <a:r>
              <a:rPr lang="da-DK" dirty="0"/>
              <a:t>Limited </a:t>
            </a:r>
            <a:r>
              <a:rPr lang="da-DK" dirty="0" err="1"/>
              <a:t>mobilisation</a:t>
            </a:r>
            <a:r>
              <a:rPr lang="da-DK" dirty="0"/>
              <a:t> of </a:t>
            </a:r>
            <a:r>
              <a:rPr lang="da-DK" dirty="0" err="1"/>
              <a:t>specimen</a:t>
            </a:r>
            <a:r>
              <a:rPr lang="da-DK" dirty="0"/>
              <a:t> images, </a:t>
            </a:r>
            <a:r>
              <a:rPr lang="da-DK" dirty="0" err="1"/>
              <a:t>sequences</a:t>
            </a:r>
            <a:endParaRPr lang="da-DK" dirty="0"/>
          </a:p>
          <a:p>
            <a:pPr lvl="1"/>
            <a:r>
              <a:rPr lang="da-DK" dirty="0"/>
              <a:t>No </a:t>
            </a:r>
            <a:r>
              <a:rPr lang="da-DK" dirty="0" err="1"/>
              <a:t>consistent</a:t>
            </a:r>
            <a:r>
              <a:rPr lang="da-DK" dirty="0"/>
              <a:t> models for </a:t>
            </a:r>
            <a:r>
              <a:rPr lang="da-DK" dirty="0" err="1"/>
              <a:t>taxon-specific</a:t>
            </a:r>
            <a:r>
              <a:rPr lang="da-DK" dirty="0"/>
              <a:t> </a:t>
            </a:r>
            <a:r>
              <a:rPr lang="da-DK" dirty="0" err="1"/>
              <a:t>morphometric</a:t>
            </a:r>
            <a:r>
              <a:rPr lang="da-DK" dirty="0"/>
              <a:t> data</a:t>
            </a:r>
          </a:p>
          <a:p>
            <a:pPr lvl="1"/>
            <a:endParaRPr lang="da-DK" dirty="0"/>
          </a:p>
        </p:txBody>
      </p:sp>
      <p:pic>
        <p:nvPicPr>
          <p:cNvPr id="5" name="Picture 4"/>
          <p:cNvPicPr>
            <a:picLocks noChangeAspect="1"/>
          </p:cNvPicPr>
          <p:nvPr/>
        </p:nvPicPr>
        <p:blipFill rotWithShape="1">
          <a:blip r:embed="rId5"/>
          <a:srcRect l="19535" t="37116" r="40033" b="12686"/>
          <a:stretch/>
        </p:blipFill>
        <p:spPr>
          <a:xfrm>
            <a:off x="7048625" y="1104406"/>
            <a:ext cx="1998977" cy="1331358"/>
          </a:xfrm>
          <a:prstGeom prst="rect">
            <a:avLst/>
          </a:prstGeom>
        </p:spPr>
      </p:pic>
      <p:sp>
        <p:nvSpPr>
          <p:cNvPr id="6" name="AutoShape 2" descr="Image result for embl eb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172" name="Picture 4" descr="http://www.ebi.ac.uk/web_guidelines/js/events/images/EMBL_EBI-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8625" y="2862758"/>
            <a:ext cx="1854499" cy="57674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http://www.gbif.org/sites/default/files/users/kylecopas/GBIF-20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8625" y="3219869"/>
            <a:ext cx="1732402" cy="11510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8"/>
          <a:srcRect l="19650" t="25179" r="39675" b="22904"/>
          <a:stretch/>
        </p:blipFill>
        <p:spPr>
          <a:xfrm>
            <a:off x="7001480" y="4449811"/>
            <a:ext cx="2046122" cy="1401040"/>
          </a:xfrm>
          <a:prstGeom prst="rect">
            <a:avLst/>
          </a:prstGeom>
        </p:spPr>
      </p:pic>
    </p:spTree>
    <p:extLst>
      <p:ext uri="{BB962C8B-B14F-4D97-AF65-F5344CB8AC3E}">
        <p14:creationId xmlns:p14="http://schemas.microsoft.com/office/powerpoint/2010/main" val="3300435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GB" dirty="0"/>
              <a:t>Delivering a global solution</a:t>
            </a:r>
          </a:p>
        </p:txBody>
      </p:sp>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err="1">
                <a:solidFill>
                  <a:srgbClr val="328127"/>
                </a:solidFill>
                <a:latin typeface="Arial"/>
                <a:cs typeface="Arial"/>
              </a:rPr>
              <a:t>Evidence</a:t>
            </a:r>
            <a:r>
              <a:rPr lang="da-DK" sz="2800" b="1" cap="all" dirty="0">
                <a:solidFill>
                  <a:srgbClr val="328127"/>
                </a:solidFill>
                <a:latin typeface="Arial"/>
                <a:cs typeface="Arial"/>
              </a:rPr>
              <a:t>: </a:t>
            </a:r>
            <a:r>
              <a:rPr lang="da-DK" sz="2800" b="1" cap="all" dirty="0" err="1">
                <a:solidFill>
                  <a:srgbClr val="328127"/>
                </a:solidFill>
                <a:latin typeface="Arial"/>
                <a:cs typeface="Arial"/>
              </a:rPr>
              <a:t>What’s</a:t>
            </a:r>
            <a:r>
              <a:rPr lang="da-DK" sz="2800" b="1" cap="all" dirty="0">
                <a:solidFill>
                  <a:srgbClr val="328127"/>
                </a:solidFill>
                <a:latin typeface="Arial"/>
                <a:cs typeface="Arial"/>
              </a:rPr>
              <a:t> </a:t>
            </a:r>
            <a:r>
              <a:rPr lang="da-DK" sz="2800" b="1" cap="all" dirty="0" err="1">
                <a:solidFill>
                  <a:srgbClr val="328127"/>
                </a:solidFill>
                <a:latin typeface="Arial"/>
                <a:cs typeface="Arial"/>
              </a:rPr>
              <a:t>Improved</a:t>
            </a:r>
            <a:r>
              <a:rPr lang="da-DK" sz="2800" b="1" cap="all" dirty="0">
                <a:solidFill>
                  <a:srgbClr val="328127"/>
                </a:solidFill>
                <a:latin typeface="Arial"/>
                <a:cs typeface="Arial"/>
              </a:rPr>
              <a:t>?</a:t>
            </a: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da-DK" dirty="0"/>
          </a:p>
          <a:p>
            <a:r>
              <a:rPr lang="da-DK" dirty="0" err="1"/>
              <a:t>Traits</a:t>
            </a:r>
            <a:r>
              <a:rPr lang="da-DK" dirty="0"/>
              <a:t> for </a:t>
            </a:r>
            <a:r>
              <a:rPr lang="en-GB" i="1" dirty="0" err="1"/>
              <a:t>Brachyteles</a:t>
            </a:r>
            <a:r>
              <a:rPr lang="en-GB" i="1" dirty="0"/>
              <a:t> </a:t>
            </a:r>
            <a:r>
              <a:rPr lang="en-GB" i="1" dirty="0" err="1"/>
              <a:t>arachnoides</a:t>
            </a:r>
            <a:r>
              <a:rPr lang="en-US" dirty="0"/>
              <a:t>: </a:t>
            </a:r>
            <a:r>
              <a:rPr lang="en-US" dirty="0">
                <a:hlinkClick r:id="rId4"/>
              </a:rPr>
              <a:t>http://eol.org/pages/323939/data</a:t>
            </a:r>
            <a:r>
              <a:rPr lang="en-US" dirty="0"/>
              <a:t> </a:t>
            </a:r>
            <a:endParaRPr lang="en-GB" dirty="0"/>
          </a:p>
        </p:txBody>
      </p:sp>
      <p:pic>
        <p:nvPicPr>
          <p:cNvPr id="158" name="Picture 157"/>
          <p:cNvPicPr>
            <a:picLocks noChangeAspect="1"/>
          </p:cNvPicPr>
          <p:nvPr/>
        </p:nvPicPr>
        <p:blipFill rotWithShape="1">
          <a:blip r:embed="rId5"/>
          <a:srcRect r="5398"/>
          <a:stretch/>
        </p:blipFill>
        <p:spPr>
          <a:xfrm>
            <a:off x="0" y="6328258"/>
            <a:ext cx="536432" cy="529321"/>
          </a:xfrm>
          <a:prstGeom prst="rect">
            <a:avLst/>
          </a:prstGeom>
        </p:spPr>
      </p:pic>
      <p:sp>
        <p:nvSpPr>
          <p:cNvPr id="8" name="Content Placeholder 4"/>
          <p:cNvSpPr>
            <a:spLocks noGrp="1"/>
          </p:cNvSpPr>
          <p:nvPr>
            <p:ph sz="half" idx="11"/>
          </p:nvPr>
        </p:nvSpPr>
        <p:spPr>
          <a:xfrm>
            <a:off x="536430" y="847496"/>
            <a:ext cx="5934597" cy="5003355"/>
          </a:xfrm>
        </p:spPr>
        <p:txBody>
          <a:bodyPr>
            <a:normAutofit/>
          </a:bodyPr>
          <a:lstStyle/>
          <a:p>
            <a:r>
              <a:rPr lang="en-US" dirty="0"/>
              <a:t>Continued growth in integrated data</a:t>
            </a:r>
          </a:p>
          <a:p>
            <a:pPr lvl="1"/>
            <a:r>
              <a:rPr lang="en-US" dirty="0" smtClean="0"/>
              <a:t>More </a:t>
            </a:r>
            <a:r>
              <a:rPr lang="en-US" dirty="0"/>
              <a:t>than </a:t>
            </a:r>
            <a:r>
              <a:rPr lang="en-US" dirty="0" smtClean="0"/>
              <a:t>a billion </a:t>
            </a:r>
            <a:r>
              <a:rPr lang="en-US" dirty="0"/>
              <a:t>occurrence </a:t>
            </a:r>
            <a:r>
              <a:rPr lang="en-US" dirty="0" smtClean="0"/>
              <a:t>records in GBIF</a:t>
            </a:r>
            <a:endParaRPr lang="en-US" dirty="0"/>
          </a:p>
          <a:p>
            <a:pPr lvl="1"/>
            <a:r>
              <a:rPr lang="en-US" dirty="0" smtClean="0"/>
              <a:t>Improved </a:t>
            </a:r>
            <a:r>
              <a:rPr lang="en-US" dirty="0"/>
              <a:t>scaling in processing and data cleaning</a:t>
            </a:r>
          </a:p>
          <a:p>
            <a:pPr>
              <a:spcBef>
                <a:spcPts val="600"/>
              </a:spcBef>
            </a:pPr>
            <a:r>
              <a:rPr lang="da-DK" dirty="0"/>
              <a:t>Progress in organising species-</a:t>
            </a:r>
            <a:r>
              <a:rPr lang="da-DK" dirty="0" err="1"/>
              <a:t>level</a:t>
            </a:r>
            <a:r>
              <a:rPr lang="da-DK" dirty="0"/>
              <a:t> data</a:t>
            </a:r>
          </a:p>
          <a:p>
            <a:pPr lvl="1">
              <a:spcBef>
                <a:spcPts val="600"/>
              </a:spcBef>
            </a:pPr>
            <a:r>
              <a:rPr lang="da-DK" dirty="0"/>
              <a:t>EOL </a:t>
            </a:r>
            <a:r>
              <a:rPr lang="da-DK" dirty="0" err="1"/>
              <a:t>TraitBank</a:t>
            </a:r>
            <a:endParaRPr lang="da-DK" dirty="0"/>
          </a:p>
          <a:p>
            <a:pPr lvl="1">
              <a:spcBef>
                <a:spcPts val="600"/>
              </a:spcBef>
            </a:pPr>
            <a:r>
              <a:rPr lang="en-GB" dirty="0"/>
              <a:t>Global Biotic Interactions (</a:t>
            </a:r>
            <a:r>
              <a:rPr lang="en-GB" dirty="0" err="1"/>
              <a:t>GloBI</a:t>
            </a:r>
            <a:r>
              <a:rPr lang="en-GB" dirty="0"/>
              <a:t>)</a:t>
            </a:r>
          </a:p>
          <a:p>
            <a:pPr lvl="1">
              <a:spcBef>
                <a:spcPts val="600"/>
              </a:spcBef>
            </a:pPr>
            <a:r>
              <a:rPr lang="en-GB" dirty="0"/>
              <a:t>Global Register of Introduced and Invasive Species (</a:t>
            </a:r>
            <a:r>
              <a:rPr lang="da-DK" dirty="0"/>
              <a:t>GRIIS</a:t>
            </a:r>
            <a:r>
              <a:rPr lang="da-DK" dirty="0" smtClean="0"/>
              <a:t>)</a:t>
            </a:r>
          </a:p>
          <a:p>
            <a:pPr lvl="1">
              <a:spcBef>
                <a:spcPts val="600"/>
              </a:spcBef>
            </a:pPr>
            <a:r>
              <a:rPr lang="da-DK" dirty="0" err="1" smtClean="0"/>
              <a:t>Plazi</a:t>
            </a:r>
            <a:r>
              <a:rPr lang="da-DK" dirty="0" smtClean="0"/>
              <a:t> </a:t>
            </a:r>
            <a:r>
              <a:rPr lang="da-DK" dirty="0" err="1" smtClean="0"/>
              <a:t>TreatmentBank</a:t>
            </a:r>
            <a:endParaRPr lang="da-DK" dirty="0"/>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http://www.gbif.org/sites/default/files/gbif_analytics/global/figure/occ_comple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702" y="788057"/>
            <a:ext cx="2552901" cy="1914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7"/>
          <a:srcRect l="33184" t="28617" r="42750" b="30981"/>
          <a:stretch/>
        </p:blipFill>
        <p:spPr>
          <a:xfrm>
            <a:off x="6561292" y="2732876"/>
            <a:ext cx="2431726" cy="2190063"/>
          </a:xfrm>
          <a:prstGeom prst="rect">
            <a:avLst/>
          </a:prstGeom>
        </p:spPr>
      </p:pic>
    </p:spTree>
    <p:extLst>
      <p:ext uri="{BB962C8B-B14F-4D97-AF65-F5344CB8AC3E}">
        <p14:creationId xmlns:p14="http://schemas.microsoft.com/office/powerpoint/2010/main" val="4162324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GB" dirty="0"/>
              <a:t>Delivering a global solution</a:t>
            </a:r>
          </a:p>
        </p:txBody>
      </p:sp>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err="1">
                <a:solidFill>
                  <a:srgbClr val="328127"/>
                </a:solidFill>
                <a:latin typeface="Arial"/>
                <a:cs typeface="Arial"/>
              </a:rPr>
              <a:t>Evidence</a:t>
            </a:r>
            <a:r>
              <a:rPr lang="da-DK" sz="2800" b="1" cap="all" dirty="0">
                <a:solidFill>
                  <a:srgbClr val="328127"/>
                </a:solidFill>
                <a:latin typeface="Arial"/>
                <a:cs typeface="Arial"/>
              </a:rPr>
              <a:t>: </a:t>
            </a:r>
            <a:r>
              <a:rPr lang="da-DK" sz="2800" b="1" cap="all" dirty="0" err="1">
                <a:solidFill>
                  <a:srgbClr val="328127"/>
                </a:solidFill>
                <a:latin typeface="Arial"/>
                <a:cs typeface="Arial"/>
              </a:rPr>
              <a:t>What’s</a:t>
            </a:r>
            <a:r>
              <a:rPr lang="da-DK" sz="2800" b="1" cap="all" dirty="0">
                <a:solidFill>
                  <a:srgbClr val="328127"/>
                </a:solidFill>
                <a:latin typeface="Arial"/>
                <a:cs typeface="Arial"/>
              </a:rPr>
              <a:t> STILL </a:t>
            </a:r>
            <a:r>
              <a:rPr lang="da-DK" sz="2800" b="1" cap="all" dirty="0" err="1">
                <a:solidFill>
                  <a:srgbClr val="328127"/>
                </a:solidFill>
                <a:latin typeface="Arial"/>
                <a:cs typeface="Arial"/>
              </a:rPr>
              <a:t>Broken</a:t>
            </a:r>
            <a:r>
              <a:rPr lang="da-DK" sz="2800" b="1" cap="all" dirty="0">
                <a:solidFill>
                  <a:srgbClr val="328127"/>
                </a:solidFill>
                <a:latin typeface="Arial"/>
                <a:cs typeface="Arial"/>
              </a:rPr>
              <a:t>?</a:t>
            </a: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Content Placeholder 4"/>
          <p:cNvSpPr txBox="1">
            <a:spLocks/>
          </p:cNvSpPr>
          <p:nvPr/>
        </p:nvSpPr>
        <p:spPr>
          <a:xfrm>
            <a:off x="536429" y="847496"/>
            <a:ext cx="6421932" cy="5342065"/>
          </a:xfrm>
          <a:prstGeom prst="rect">
            <a:avLst/>
          </a:prstGeom>
        </p:spPr>
        <p:txBody>
          <a:bodyPr vert="horz" lIns="91440" tIns="45720" rIns="91440" bIns="45720" rtlCol="0">
            <a:normAutofit/>
          </a:bodyPr>
          <a:lstStyle>
            <a:lvl1pPr marL="180000" indent="-180000" algn="l" defTabSz="457200" rtl="0" eaLnBrk="1" latinLnBrk="0" hangingPunct="1">
              <a:lnSpc>
                <a:spcPct val="120000"/>
              </a:lnSpc>
              <a:spcBef>
                <a:spcPts val="0"/>
              </a:spcBef>
              <a:spcAft>
                <a:spcPts val="300"/>
              </a:spcAft>
              <a:buFont typeface="Arial"/>
              <a:buChar char="•"/>
              <a:defRPr sz="2400" kern="1200" baseline="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0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18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16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16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r>
              <a:rPr lang="en-US" dirty="0"/>
              <a:t>STILL no comprehensive digital taxonomic framework</a:t>
            </a:r>
          </a:p>
          <a:p>
            <a:pPr lvl="1"/>
            <a:r>
              <a:rPr lang="en-US" dirty="0"/>
              <a:t>Incomplete nomenclatural datasets</a:t>
            </a:r>
          </a:p>
          <a:p>
            <a:pPr lvl="1"/>
            <a:r>
              <a:rPr lang="en-US" dirty="0"/>
              <a:t>Incomplete Catalogue of Life</a:t>
            </a:r>
          </a:p>
          <a:p>
            <a:pPr lvl="1"/>
            <a:r>
              <a:rPr lang="en-US" dirty="0"/>
              <a:t>No effective crosslinking of informal taxon concepts</a:t>
            </a:r>
          </a:p>
          <a:p>
            <a:pPr lvl="1"/>
            <a:r>
              <a:rPr lang="en-US" dirty="0"/>
              <a:t>Limited cross-linkage to phylogeny</a:t>
            </a:r>
          </a:p>
          <a:p>
            <a:pPr>
              <a:spcBef>
                <a:spcPts val="600"/>
              </a:spcBef>
            </a:pPr>
            <a:r>
              <a:rPr lang="da-DK" dirty="0" err="1"/>
              <a:t>Weak</a:t>
            </a:r>
            <a:r>
              <a:rPr lang="da-DK" dirty="0"/>
              <a:t> / non-</a:t>
            </a:r>
            <a:r>
              <a:rPr lang="da-DK" dirty="0" err="1"/>
              <a:t>existent</a:t>
            </a:r>
            <a:r>
              <a:rPr lang="da-DK" dirty="0"/>
              <a:t> </a:t>
            </a:r>
            <a:r>
              <a:rPr lang="da-DK" dirty="0" err="1"/>
              <a:t>mechanisms</a:t>
            </a:r>
            <a:r>
              <a:rPr lang="da-DK" dirty="0"/>
              <a:t> for data </a:t>
            </a:r>
            <a:r>
              <a:rPr lang="da-DK" dirty="0" err="1"/>
              <a:t>curation</a:t>
            </a:r>
            <a:endParaRPr lang="da-DK" dirty="0"/>
          </a:p>
          <a:p>
            <a:pPr lvl="1"/>
            <a:r>
              <a:rPr lang="da-DK" dirty="0"/>
              <a:t>No stable LOD (linked open data) foundations</a:t>
            </a:r>
          </a:p>
          <a:p>
            <a:pPr lvl="1"/>
            <a:r>
              <a:rPr lang="da-DK" dirty="0"/>
              <a:t>Significant heterogeneity in tools and platforms</a:t>
            </a:r>
          </a:p>
          <a:p>
            <a:pPr>
              <a:spcBef>
                <a:spcPts val="600"/>
              </a:spcBef>
            </a:pPr>
            <a:r>
              <a:rPr lang="da-DK" dirty="0"/>
              <a:t>Limited </a:t>
            </a:r>
            <a:r>
              <a:rPr lang="da-DK" dirty="0" err="1"/>
              <a:t>predictability</a:t>
            </a:r>
            <a:r>
              <a:rPr lang="da-DK" dirty="0"/>
              <a:t> </a:t>
            </a:r>
            <a:r>
              <a:rPr lang="da-DK" dirty="0" err="1"/>
              <a:t>around</a:t>
            </a:r>
            <a:r>
              <a:rPr lang="da-DK" dirty="0"/>
              <a:t> </a:t>
            </a:r>
            <a:r>
              <a:rPr lang="da-DK" dirty="0" err="1"/>
              <a:t>key</a:t>
            </a:r>
            <a:r>
              <a:rPr lang="da-DK" dirty="0"/>
              <a:t> </a:t>
            </a:r>
            <a:r>
              <a:rPr lang="da-DK" dirty="0" err="1"/>
              <a:t>trait</a:t>
            </a:r>
            <a:r>
              <a:rPr lang="da-DK" dirty="0"/>
              <a:t> information</a:t>
            </a:r>
          </a:p>
          <a:p>
            <a:pPr lvl="1"/>
            <a:r>
              <a:rPr lang="da-DK" dirty="0" err="1" smtClean="0"/>
              <a:t>Need</a:t>
            </a:r>
            <a:r>
              <a:rPr lang="da-DK" dirty="0" smtClean="0"/>
              <a:t> more </a:t>
            </a:r>
            <a:r>
              <a:rPr lang="da-DK" dirty="0" err="1" smtClean="0"/>
              <a:t>focus</a:t>
            </a:r>
            <a:r>
              <a:rPr lang="da-DK" dirty="0" smtClean="0"/>
              <a:t> on </a:t>
            </a:r>
            <a:r>
              <a:rPr lang="da-DK" dirty="0" err="1" smtClean="0"/>
              <a:t>individual</a:t>
            </a:r>
            <a:r>
              <a:rPr lang="da-DK" dirty="0" smtClean="0"/>
              <a:t> </a:t>
            </a:r>
            <a:r>
              <a:rPr lang="da-DK" dirty="0" err="1" smtClean="0"/>
              <a:t>measurements</a:t>
            </a:r>
            <a:r>
              <a:rPr lang="da-DK" dirty="0" smtClean="0"/>
              <a:t> </a:t>
            </a:r>
            <a:r>
              <a:rPr lang="da-DK" dirty="0"/>
              <a:t>/ </a:t>
            </a:r>
            <a:r>
              <a:rPr lang="da-DK" dirty="0" err="1"/>
              <a:t>sequences</a:t>
            </a:r>
            <a:endParaRPr lang="da-DK" dirty="0"/>
          </a:p>
          <a:p>
            <a:pPr lvl="1"/>
            <a:r>
              <a:rPr lang="da-DK" dirty="0" err="1"/>
              <a:t>Need</a:t>
            </a:r>
            <a:r>
              <a:rPr lang="da-DK" dirty="0"/>
              <a:t> more </a:t>
            </a:r>
            <a:r>
              <a:rPr lang="da-DK" dirty="0" err="1"/>
              <a:t>focus</a:t>
            </a:r>
            <a:r>
              <a:rPr lang="da-DK" dirty="0"/>
              <a:t> on </a:t>
            </a:r>
            <a:r>
              <a:rPr lang="da-DK" dirty="0" err="1"/>
              <a:t>populating</a:t>
            </a:r>
            <a:r>
              <a:rPr lang="da-DK" dirty="0"/>
              <a:t> </a:t>
            </a:r>
            <a:r>
              <a:rPr lang="da-DK" dirty="0" err="1"/>
              <a:t>key</a:t>
            </a:r>
            <a:r>
              <a:rPr lang="da-DK" dirty="0"/>
              <a:t> </a:t>
            </a:r>
            <a:r>
              <a:rPr lang="da-DK" dirty="0" err="1"/>
              <a:t>traits</a:t>
            </a:r>
            <a:r>
              <a:rPr lang="da-DK" dirty="0"/>
              <a:t> in </a:t>
            </a:r>
            <a:r>
              <a:rPr lang="da-DK" dirty="0" err="1"/>
              <a:t>consistent</a:t>
            </a:r>
            <a:r>
              <a:rPr lang="da-DK" dirty="0"/>
              <a:t> </a:t>
            </a:r>
            <a:r>
              <a:rPr lang="da-DK" dirty="0" err="1"/>
              <a:t>way</a:t>
            </a:r>
            <a:endParaRPr lang="da-DK" dirty="0"/>
          </a:p>
        </p:txBody>
      </p:sp>
      <p:pic>
        <p:nvPicPr>
          <p:cNvPr id="5" name="Picture 4"/>
          <p:cNvPicPr>
            <a:picLocks noChangeAspect="1"/>
          </p:cNvPicPr>
          <p:nvPr/>
        </p:nvPicPr>
        <p:blipFill>
          <a:blip r:embed="rId5"/>
          <a:stretch>
            <a:fillRect/>
          </a:stretch>
        </p:blipFill>
        <p:spPr>
          <a:xfrm>
            <a:off x="7763273" y="3093577"/>
            <a:ext cx="604380" cy="1446195"/>
          </a:xfrm>
          <a:prstGeom prst="rect">
            <a:avLst/>
          </a:prstGeom>
        </p:spPr>
      </p:pic>
      <p:pic>
        <p:nvPicPr>
          <p:cNvPr id="5122" name="Picture 2" descr="2016 Annual Checklist DVD"/>
          <p:cNvPicPr>
            <a:picLocks noChangeAspect="1" noChangeArrowheads="1"/>
          </p:cNvPicPr>
          <p:nvPr/>
        </p:nvPicPr>
        <p:blipFill rotWithShape="1">
          <a:blip r:embed="rId6">
            <a:extLst>
              <a:ext uri="{28A0092B-C50C-407E-A947-70E740481C1C}">
                <a14:useLocalDpi xmlns:a14="http://schemas.microsoft.com/office/drawing/2010/main" val="0"/>
              </a:ext>
            </a:extLst>
          </a:blip>
          <a:srcRect l="17619" r="17432"/>
          <a:stretch/>
        </p:blipFill>
        <p:spPr bwMode="auto">
          <a:xfrm>
            <a:off x="7360623" y="1443789"/>
            <a:ext cx="1409681"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stretch>
            <a:fillRect/>
          </a:stretch>
        </p:blipFill>
        <p:spPr>
          <a:xfrm>
            <a:off x="7175020" y="4792560"/>
            <a:ext cx="1769817" cy="852730"/>
          </a:xfrm>
          <a:prstGeom prst="rect">
            <a:avLst/>
          </a:prstGeom>
        </p:spPr>
      </p:pic>
    </p:spTree>
    <p:extLst>
      <p:ext uri="{BB962C8B-B14F-4D97-AF65-F5344CB8AC3E}">
        <p14:creationId xmlns:p14="http://schemas.microsoft.com/office/powerpoint/2010/main" val="2729785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GB" dirty="0"/>
              <a:t>Delivering a global solution</a:t>
            </a:r>
          </a:p>
        </p:txBody>
      </p:sp>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err="1">
                <a:solidFill>
                  <a:srgbClr val="328127"/>
                </a:solidFill>
                <a:latin typeface="Arial"/>
                <a:cs typeface="Arial"/>
              </a:rPr>
              <a:t>Understanding</a:t>
            </a:r>
            <a:r>
              <a:rPr lang="da-DK" sz="2800" b="1" cap="all" dirty="0">
                <a:solidFill>
                  <a:srgbClr val="328127"/>
                </a:solidFill>
                <a:latin typeface="Arial"/>
                <a:cs typeface="Arial"/>
              </a:rPr>
              <a:t>: </a:t>
            </a:r>
            <a:r>
              <a:rPr lang="da-DK" sz="2800" b="1" cap="all" dirty="0" err="1">
                <a:solidFill>
                  <a:srgbClr val="328127"/>
                </a:solidFill>
                <a:latin typeface="Arial"/>
                <a:cs typeface="Arial"/>
              </a:rPr>
              <a:t>What’s</a:t>
            </a:r>
            <a:r>
              <a:rPr lang="da-DK" sz="2800" b="1" cap="all" dirty="0">
                <a:solidFill>
                  <a:srgbClr val="328127"/>
                </a:solidFill>
                <a:latin typeface="Arial"/>
                <a:cs typeface="Arial"/>
              </a:rPr>
              <a:t> </a:t>
            </a:r>
            <a:r>
              <a:rPr lang="da-DK" sz="2800" b="1" cap="all" dirty="0" err="1">
                <a:solidFill>
                  <a:srgbClr val="328127"/>
                </a:solidFill>
                <a:latin typeface="Arial"/>
                <a:cs typeface="Arial"/>
              </a:rPr>
              <a:t>Improved</a:t>
            </a:r>
            <a:r>
              <a:rPr lang="da-DK" sz="2800" b="1" cap="all" dirty="0">
                <a:solidFill>
                  <a:srgbClr val="328127"/>
                </a:solidFill>
                <a:latin typeface="Arial"/>
                <a:cs typeface="Arial"/>
              </a:rPr>
              <a:t>?</a:t>
            </a: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8" name="Content Placeholder 4"/>
          <p:cNvSpPr>
            <a:spLocks noGrp="1"/>
          </p:cNvSpPr>
          <p:nvPr>
            <p:ph sz="half" idx="11"/>
          </p:nvPr>
        </p:nvSpPr>
        <p:spPr>
          <a:xfrm>
            <a:off x="536430" y="847496"/>
            <a:ext cx="6377326" cy="5003355"/>
          </a:xfrm>
        </p:spPr>
        <p:txBody>
          <a:bodyPr>
            <a:normAutofit/>
          </a:bodyPr>
          <a:lstStyle/>
          <a:p>
            <a:r>
              <a:rPr lang="en-US" dirty="0"/>
              <a:t>Focus on Essential Biodiversity Variables</a:t>
            </a:r>
          </a:p>
          <a:p>
            <a:pPr lvl="1"/>
            <a:r>
              <a:rPr lang="en-US" dirty="0"/>
              <a:t>Attention to standardizing key aspects of biodiversity</a:t>
            </a:r>
          </a:p>
          <a:p>
            <a:pPr lvl="1"/>
            <a:r>
              <a:rPr lang="en-US" dirty="0"/>
              <a:t>Potential reduction in model complexity</a:t>
            </a:r>
          </a:p>
          <a:p>
            <a:pPr lvl="1"/>
            <a:r>
              <a:rPr lang="en-US" dirty="0"/>
              <a:t>Opportunities for standardized data management</a:t>
            </a:r>
          </a:p>
          <a:p>
            <a:pPr lvl="1"/>
            <a:r>
              <a:rPr lang="en-US" dirty="0"/>
              <a:t>Measured variables and modeled interpolations</a:t>
            </a:r>
          </a:p>
          <a:p>
            <a:pPr lvl="1"/>
            <a:r>
              <a:rPr lang="en-US" dirty="0"/>
              <a:t>Growing focus on species occupancy as EBV</a:t>
            </a:r>
          </a:p>
          <a:p>
            <a:pPr>
              <a:spcBef>
                <a:spcPts val="600"/>
              </a:spcBef>
            </a:pPr>
            <a:r>
              <a:rPr lang="da-DK" dirty="0" err="1"/>
              <a:t>Increased</a:t>
            </a:r>
            <a:r>
              <a:rPr lang="da-DK" dirty="0"/>
              <a:t> </a:t>
            </a:r>
            <a:r>
              <a:rPr lang="da-DK" dirty="0" err="1"/>
              <a:t>deployment</a:t>
            </a:r>
            <a:r>
              <a:rPr lang="da-DK" dirty="0"/>
              <a:t> </a:t>
            </a:r>
            <a:r>
              <a:rPr lang="da-DK"/>
              <a:t>of (national) </a:t>
            </a:r>
            <a:r>
              <a:rPr lang="da-DK" dirty="0" err="1"/>
              <a:t>integrative</a:t>
            </a:r>
            <a:r>
              <a:rPr lang="da-DK" dirty="0"/>
              <a:t> portals</a:t>
            </a:r>
          </a:p>
          <a:p>
            <a:pPr lvl="1">
              <a:spcBef>
                <a:spcPts val="600"/>
              </a:spcBef>
            </a:pPr>
            <a:r>
              <a:rPr lang="da-DK" dirty="0" err="1"/>
              <a:t>Opportunities</a:t>
            </a:r>
            <a:r>
              <a:rPr lang="da-DK" dirty="0"/>
              <a:t> to </a:t>
            </a:r>
            <a:r>
              <a:rPr lang="da-DK" dirty="0" err="1"/>
              <a:t>align</a:t>
            </a:r>
            <a:r>
              <a:rPr lang="da-DK" dirty="0"/>
              <a:t> data with </a:t>
            </a:r>
            <a:r>
              <a:rPr lang="da-DK" dirty="0" err="1"/>
              <a:t>analysis</a:t>
            </a:r>
            <a:r>
              <a:rPr lang="da-DK" dirty="0"/>
              <a:t> and </a:t>
            </a:r>
            <a:r>
              <a:rPr lang="da-DK" dirty="0" err="1"/>
              <a:t>use</a:t>
            </a:r>
            <a:endParaRPr lang="da-DK" dirty="0"/>
          </a:p>
          <a:p>
            <a:pPr lvl="1">
              <a:spcBef>
                <a:spcPts val="600"/>
              </a:spcBef>
            </a:pPr>
            <a:r>
              <a:rPr lang="da-DK" dirty="0" err="1"/>
              <a:t>Focused</a:t>
            </a:r>
            <a:r>
              <a:rPr lang="da-DK" dirty="0"/>
              <a:t> integration with national </a:t>
            </a:r>
            <a:r>
              <a:rPr lang="da-DK" dirty="0" err="1"/>
              <a:t>environmental</a:t>
            </a:r>
            <a:r>
              <a:rPr lang="da-DK" dirty="0"/>
              <a:t>, </a:t>
            </a:r>
            <a:r>
              <a:rPr lang="da-DK" dirty="0" err="1"/>
              <a:t>taxonomic</a:t>
            </a:r>
            <a:r>
              <a:rPr lang="da-DK" dirty="0"/>
              <a:t> and </a:t>
            </a:r>
            <a:r>
              <a:rPr lang="da-DK" dirty="0" err="1"/>
              <a:t>other</a:t>
            </a:r>
            <a:r>
              <a:rPr lang="da-DK" dirty="0"/>
              <a:t> data sets</a:t>
            </a:r>
          </a:p>
          <a:p>
            <a:pPr lvl="1">
              <a:spcBef>
                <a:spcPts val="600"/>
              </a:spcBef>
            </a:pPr>
            <a:r>
              <a:rPr lang="da-DK" dirty="0"/>
              <a:t>Hubs for national-</a:t>
            </a:r>
            <a:r>
              <a:rPr lang="da-DK" dirty="0" err="1"/>
              <a:t>scale</a:t>
            </a:r>
            <a:r>
              <a:rPr lang="da-DK" dirty="0"/>
              <a:t> </a:t>
            </a:r>
            <a:r>
              <a:rPr lang="da-DK" dirty="0" err="1"/>
              <a:t>collaboration</a:t>
            </a:r>
            <a:r>
              <a:rPr lang="da-DK" dirty="0"/>
              <a:t> </a:t>
            </a:r>
          </a:p>
          <a:p>
            <a:pPr lvl="1"/>
            <a:endParaRPr lang="da-DK" dirty="0"/>
          </a:p>
        </p:txBody>
      </p:sp>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http://geobon.idiv.de/wp-content/uploads/2015/01/EB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4021" y="1235437"/>
            <a:ext cx="1955459" cy="18676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6"/>
          <a:srcRect l="11566" t="1990" r="12758"/>
          <a:stretch/>
        </p:blipFill>
        <p:spPr>
          <a:xfrm>
            <a:off x="6966526" y="3545671"/>
            <a:ext cx="2008981" cy="1463550"/>
          </a:xfrm>
          <a:prstGeom prst="rect">
            <a:avLst/>
          </a:prstGeom>
        </p:spPr>
      </p:pic>
    </p:spTree>
    <p:extLst>
      <p:ext uri="{BB962C8B-B14F-4D97-AF65-F5344CB8AC3E}">
        <p14:creationId xmlns:p14="http://schemas.microsoft.com/office/powerpoint/2010/main" val="1586765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GB" dirty="0"/>
              <a:t>Delivering a global solution</a:t>
            </a:r>
          </a:p>
        </p:txBody>
      </p:sp>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2800" b="1" cap="all" dirty="0" err="1">
                <a:solidFill>
                  <a:srgbClr val="328127"/>
                </a:solidFill>
                <a:latin typeface="Arial"/>
                <a:cs typeface="Arial"/>
              </a:rPr>
              <a:t>Understanding</a:t>
            </a:r>
            <a:r>
              <a:rPr lang="da-DK" sz="2800" b="1" cap="all" dirty="0">
                <a:solidFill>
                  <a:srgbClr val="328127"/>
                </a:solidFill>
                <a:latin typeface="Arial"/>
                <a:cs typeface="Arial"/>
              </a:rPr>
              <a:t>: </a:t>
            </a:r>
            <a:r>
              <a:rPr lang="da-DK" sz="2800" b="1" cap="all" dirty="0" err="1">
                <a:solidFill>
                  <a:srgbClr val="328127"/>
                </a:solidFill>
                <a:latin typeface="Arial"/>
                <a:cs typeface="Arial"/>
              </a:rPr>
              <a:t>What’s</a:t>
            </a:r>
            <a:r>
              <a:rPr lang="da-DK" sz="2800" b="1" cap="all" dirty="0">
                <a:solidFill>
                  <a:srgbClr val="328127"/>
                </a:solidFill>
                <a:latin typeface="Arial"/>
                <a:cs typeface="Arial"/>
              </a:rPr>
              <a:t> STILL </a:t>
            </a:r>
            <a:r>
              <a:rPr lang="da-DK" sz="2800" b="1" cap="all" dirty="0" err="1">
                <a:solidFill>
                  <a:srgbClr val="328127"/>
                </a:solidFill>
                <a:latin typeface="Arial"/>
                <a:cs typeface="Arial"/>
              </a:rPr>
              <a:t>Broken</a:t>
            </a:r>
            <a:r>
              <a:rPr lang="da-DK" sz="2800" b="1" cap="all" dirty="0">
                <a:solidFill>
                  <a:srgbClr val="328127"/>
                </a:solidFill>
                <a:latin typeface="Arial"/>
                <a:cs typeface="Arial"/>
              </a:rPr>
              <a:t>?</a:t>
            </a:r>
          </a:p>
        </p:txBody>
      </p:sp>
      <p:sp>
        <p:nvSpPr>
          <p:cNvPr id="10" name="Text Placeholder 9"/>
          <p:cNvSpPr>
            <a:spLocks noGrp="1"/>
          </p:cNvSpPr>
          <p:nvPr>
            <p:ph type="body" sz="quarter" idx="10"/>
          </p:nvPr>
        </p:nvSpPr>
        <p:spPr/>
        <p:txBody>
          <a:bodyPr/>
          <a:lstStyle/>
          <a:p>
            <a:r>
              <a:rPr lang="da-DK" dirty="0">
                <a:hlinkClick r:id="rId3"/>
              </a:rPr>
              <a:t>http://biodiversityinformatics.org/</a:t>
            </a:r>
            <a:endParaRPr lang="en-US" dirty="0"/>
          </a:p>
        </p:txBody>
      </p:sp>
      <p:pic>
        <p:nvPicPr>
          <p:cNvPr id="158" name="Picture 157"/>
          <p:cNvPicPr>
            <a:picLocks noChangeAspect="1"/>
          </p:cNvPicPr>
          <p:nvPr/>
        </p:nvPicPr>
        <p:blipFill rotWithShape="1">
          <a:blip r:embed="rId4"/>
          <a:srcRect r="5398"/>
          <a:stretch/>
        </p:blipFill>
        <p:spPr>
          <a:xfrm>
            <a:off x="0" y="6328258"/>
            <a:ext cx="536432" cy="529321"/>
          </a:xfrm>
          <a:prstGeom prst="rect">
            <a:avLst/>
          </a:prstGeom>
        </p:spPr>
      </p:pic>
      <p:sp>
        <p:nvSpPr>
          <p:cNvPr id="3" name="AutoShape 2" descr="Image result for c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Content Placeholder 4"/>
          <p:cNvSpPr txBox="1">
            <a:spLocks/>
          </p:cNvSpPr>
          <p:nvPr/>
        </p:nvSpPr>
        <p:spPr>
          <a:xfrm>
            <a:off x="536429" y="847496"/>
            <a:ext cx="6421932" cy="5342065"/>
          </a:xfrm>
          <a:prstGeom prst="rect">
            <a:avLst/>
          </a:prstGeom>
        </p:spPr>
        <p:txBody>
          <a:bodyPr vert="horz" lIns="91440" tIns="45720" rIns="91440" bIns="45720" rtlCol="0">
            <a:normAutofit/>
          </a:bodyPr>
          <a:lstStyle>
            <a:lvl1pPr marL="180000" indent="-180000" algn="l" defTabSz="457200" rtl="0" eaLnBrk="1" latinLnBrk="0" hangingPunct="1">
              <a:lnSpc>
                <a:spcPct val="120000"/>
              </a:lnSpc>
              <a:spcBef>
                <a:spcPts val="0"/>
              </a:spcBef>
              <a:spcAft>
                <a:spcPts val="300"/>
              </a:spcAft>
              <a:buFont typeface="Arial"/>
              <a:buChar char="•"/>
              <a:defRPr sz="2400" kern="1200" baseline="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0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18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16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16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r>
              <a:rPr lang="en-US" dirty="0"/>
              <a:t>Need flexible tools for combining classes of data</a:t>
            </a:r>
          </a:p>
          <a:p>
            <a:pPr lvl="1"/>
            <a:r>
              <a:rPr lang="en-US" dirty="0"/>
              <a:t>Link distribution, biology, molecular, environment, …</a:t>
            </a:r>
          </a:p>
          <a:p>
            <a:pPr lvl="1"/>
            <a:r>
              <a:rPr lang="en-US" dirty="0"/>
              <a:t>Support large scale data cubes</a:t>
            </a:r>
          </a:p>
          <a:p>
            <a:pPr lvl="1"/>
            <a:r>
              <a:rPr lang="en-US" dirty="0"/>
              <a:t>Semantic mining</a:t>
            </a:r>
          </a:p>
          <a:p>
            <a:pPr>
              <a:spcBef>
                <a:spcPts val="600"/>
              </a:spcBef>
            </a:pPr>
            <a:r>
              <a:rPr lang="da-DK" dirty="0" err="1" smtClean="0"/>
              <a:t>Slow</a:t>
            </a:r>
            <a:r>
              <a:rPr lang="da-DK" dirty="0" smtClean="0"/>
              <a:t> </a:t>
            </a:r>
            <a:r>
              <a:rPr lang="da-DK" dirty="0" err="1" smtClean="0"/>
              <a:t>progress</a:t>
            </a:r>
            <a:r>
              <a:rPr lang="da-DK" dirty="0" smtClean="0"/>
              <a:t> in EBV </a:t>
            </a:r>
            <a:r>
              <a:rPr lang="da-DK" dirty="0" err="1"/>
              <a:t>implementation</a:t>
            </a:r>
            <a:endParaRPr lang="da-DK" dirty="0"/>
          </a:p>
          <a:p>
            <a:pPr lvl="1"/>
            <a:r>
              <a:rPr lang="da-DK" dirty="0" err="1" smtClean="0"/>
              <a:t>Need</a:t>
            </a:r>
            <a:r>
              <a:rPr lang="da-DK" dirty="0" smtClean="0"/>
              <a:t> plan for </a:t>
            </a:r>
            <a:r>
              <a:rPr lang="da-DK" dirty="0" err="1" smtClean="0"/>
              <a:t>delivering</a:t>
            </a:r>
            <a:r>
              <a:rPr lang="da-DK" dirty="0" smtClean="0"/>
              <a:t> </a:t>
            </a:r>
            <a:r>
              <a:rPr lang="da-DK" dirty="0" err="1" smtClean="0"/>
              <a:t>some</a:t>
            </a:r>
            <a:r>
              <a:rPr lang="da-DK" dirty="0" smtClean="0"/>
              <a:t> </a:t>
            </a:r>
            <a:r>
              <a:rPr lang="da-DK" dirty="0" err="1" smtClean="0"/>
              <a:t>key</a:t>
            </a:r>
            <a:r>
              <a:rPr lang="da-DK" dirty="0" smtClean="0"/>
              <a:t> EBV datasets</a:t>
            </a:r>
          </a:p>
          <a:p>
            <a:pPr lvl="1"/>
            <a:r>
              <a:rPr lang="da-DK" dirty="0" err="1" smtClean="0"/>
              <a:t>Nothing</a:t>
            </a:r>
            <a:r>
              <a:rPr lang="da-DK" dirty="0" smtClean="0"/>
              <a:t> </a:t>
            </a:r>
            <a:r>
              <a:rPr lang="da-DK" dirty="0" err="1" smtClean="0"/>
              <a:t>delivered</a:t>
            </a:r>
            <a:r>
              <a:rPr lang="da-DK" dirty="0" smtClean="0"/>
              <a:t> </a:t>
            </a:r>
            <a:r>
              <a:rPr lang="da-DK" dirty="0" err="1" smtClean="0"/>
              <a:t>e.g</a:t>
            </a:r>
            <a:r>
              <a:rPr lang="da-DK" dirty="0" smtClean="0"/>
              <a:t>. at </a:t>
            </a:r>
            <a:r>
              <a:rPr lang="da-DK" dirty="0" err="1" smtClean="0"/>
              <a:t>level</a:t>
            </a:r>
            <a:r>
              <a:rPr lang="da-DK" dirty="0" smtClean="0"/>
              <a:t> of </a:t>
            </a:r>
            <a:r>
              <a:rPr lang="da-DK" dirty="0"/>
              <a:t>GEOSS</a:t>
            </a:r>
          </a:p>
          <a:p>
            <a:pPr lvl="1"/>
            <a:r>
              <a:rPr lang="da-DK" dirty="0" err="1" smtClean="0"/>
              <a:t>Need</a:t>
            </a:r>
            <a:r>
              <a:rPr lang="da-DK" dirty="0" smtClean="0"/>
              <a:t> </a:t>
            </a:r>
            <a:r>
              <a:rPr lang="da-DK" dirty="0"/>
              <a:t>large-</a:t>
            </a:r>
            <a:r>
              <a:rPr lang="da-DK" dirty="0" err="1"/>
              <a:t>scale</a:t>
            </a:r>
            <a:r>
              <a:rPr lang="da-DK" dirty="0"/>
              <a:t> </a:t>
            </a:r>
            <a:r>
              <a:rPr lang="da-DK" dirty="0" err="1"/>
              <a:t>prototyping</a:t>
            </a:r>
            <a:endParaRPr lang="da-DK" dirty="0"/>
          </a:p>
          <a:p>
            <a:pPr>
              <a:spcBef>
                <a:spcPts val="600"/>
              </a:spcBef>
            </a:pPr>
            <a:r>
              <a:rPr lang="da-DK" dirty="0"/>
              <a:t>Limited </a:t>
            </a:r>
            <a:r>
              <a:rPr lang="da-DK" dirty="0" err="1"/>
              <a:t>understanding</a:t>
            </a:r>
            <a:r>
              <a:rPr lang="da-DK" dirty="0"/>
              <a:t> of </a:t>
            </a:r>
            <a:r>
              <a:rPr lang="da-DK" dirty="0" err="1"/>
              <a:t>effect</a:t>
            </a:r>
            <a:r>
              <a:rPr lang="da-DK" dirty="0"/>
              <a:t> of data </a:t>
            </a:r>
            <a:r>
              <a:rPr lang="da-DK" dirty="0" err="1"/>
              <a:t>gaps</a:t>
            </a:r>
            <a:endParaRPr lang="da-DK" dirty="0"/>
          </a:p>
          <a:p>
            <a:pPr lvl="1"/>
            <a:r>
              <a:rPr lang="da-DK" dirty="0" err="1"/>
              <a:t>Which</a:t>
            </a:r>
            <a:r>
              <a:rPr lang="da-DK" dirty="0"/>
              <a:t> </a:t>
            </a:r>
            <a:r>
              <a:rPr lang="da-DK" dirty="0" err="1"/>
              <a:t>gaps</a:t>
            </a:r>
            <a:r>
              <a:rPr lang="da-DK" dirty="0"/>
              <a:t> matter?</a:t>
            </a:r>
          </a:p>
          <a:p>
            <a:pPr lvl="1"/>
            <a:r>
              <a:rPr lang="da-DK" dirty="0"/>
              <a:t>How </a:t>
            </a:r>
            <a:r>
              <a:rPr lang="da-DK" dirty="0" err="1"/>
              <a:t>well</a:t>
            </a:r>
            <a:r>
              <a:rPr lang="da-DK" dirty="0"/>
              <a:t> </a:t>
            </a:r>
            <a:r>
              <a:rPr lang="da-DK" dirty="0" err="1"/>
              <a:t>can</a:t>
            </a:r>
            <a:r>
              <a:rPr lang="da-DK" dirty="0"/>
              <a:t> </a:t>
            </a:r>
            <a:r>
              <a:rPr lang="da-DK" dirty="0" err="1"/>
              <a:t>we</a:t>
            </a:r>
            <a:r>
              <a:rPr lang="da-DK" dirty="0"/>
              <a:t> </a:t>
            </a:r>
            <a:r>
              <a:rPr lang="da-DK" dirty="0" err="1"/>
              <a:t>characterise</a:t>
            </a:r>
            <a:r>
              <a:rPr lang="da-DK" dirty="0"/>
              <a:t> </a:t>
            </a:r>
            <a:r>
              <a:rPr lang="da-DK" dirty="0" err="1"/>
              <a:t>biodiversity</a:t>
            </a:r>
            <a:r>
              <a:rPr lang="da-DK" dirty="0"/>
              <a:t> from </a:t>
            </a:r>
            <a:r>
              <a:rPr lang="da-DK" dirty="0" err="1"/>
              <a:t>available</a:t>
            </a:r>
            <a:r>
              <a:rPr lang="da-DK" dirty="0"/>
              <a:t> data?</a:t>
            </a:r>
          </a:p>
          <a:p>
            <a:pPr lvl="1"/>
            <a:r>
              <a:rPr lang="da-DK" dirty="0" err="1"/>
              <a:t>Prioritise</a:t>
            </a:r>
            <a:r>
              <a:rPr lang="da-DK" dirty="0"/>
              <a:t> data </a:t>
            </a:r>
            <a:r>
              <a:rPr lang="da-DK" dirty="0" err="1"/>
              <a:t>capture</a:t>
            </a:r>
            <a:r>
              <a:rPr lang="da-DK" dirty="0"/>
              <a:t> to </a:t>
            </a:r>
            <a:r>
              <a:rPr lang="da-DK" dirty="0" err="1"/>
              <a:t>maximise</a:t>
            </a:r>
            <a:r>
              <a:rPr lang="da-DK" dirty="0"/>
              <a:t> information</a:t>
            </a:r>
          </a:p>
        </p:txBody>
      </p:sp>
      <p:pic>
        <p:nvPicPr>
          <p:cNvPr id="5" name="Picture 4"/>
          <p:cNvPicPr>
            <a:picLocks noChangeAspect="1"/>
          </p:cNvPicPr>
          <p:nvPr/>
        </p:nvPicPr>
        <p:blipFill>
          <a:blip r:embed="rId5"/>
          <a:stretch>
            <a:fillRect/>
          </a:stretch>
        </p:blipFill>
        <p:spPr>
          <a:xfrm>
            <a:off x="7207389" y="4512012"/>
            <a:ext cx="1532509" cy="1436125"/>
          </a:xfrm>
          <a:prstGeom prst="rect">
            <a:avLst/>
          </a:prstGeom>
        </p:spPr>
      </p:pic>
      <p:pic>
        <p:nvPicPr>
          <p:cNvPr id="3076" name="Picture 4" descr="https://www.itc.nl/Images/News/2013/January/GEOSS_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535" y="2853826"/>
            <a:ext cx="1682225" cy="11090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0535" y="869067"/>
            <a:ext cx="1579363" cy="168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7274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3600" b="1" cap="all" dirty="0" err="1" smtClean="0">
                <a:solidFill>
                  <a:srgbClr val="328127"/>
                </a:solidFill>
                <a:latin typeface="Arial"/>
                <a:cs typeface="Arial"/>
              </a:rPr>
              <a:t>Complexity</a:t>
            </a:r>
            <a:r>
              <a:rPr lang="da-DK" sz="3600" b="1" cap="all" dirty="0" smtClean="0">
                <a:solidFill>
                  <a:srgbClr val="328127"/>
                </a:solidFill>
                <a:latin typeface="Arial"/>
                <a:cs typeface="Arial"/>
              </a:rPr>
              <a:t> of </a:t>
            </a:r>
            <a:r>
              <a:rPr lang="da-DK" sz="3600" b="1" cap="all" dirty="0" err="1" smtClean="0">
                <a:solidFill>
                  <a:srgbClr val="328127"/>
                </a:solidFill>
                <a:latin typeface="Arial"/>
                <a:cs typeface="Arial"/>
              </a:rPr>
              <a:t>biodiversity</a:t>
            </a:r>
            <a:endParaRPr lang="en-US" sz="3600" b="1" dirty="0">
              <a:solidFill>
                <a:srgbClr val="328127"/>
              </a:solidFill>
            </a:endParaRPr>
          </a:p>
        </p:txBody>
      </p:sp>
      <p:sp>
        <p:nvSpPr>
          <p:cNvPr id="10" name="Text Placeholder 9"/>
          <p:cNvSpPr>
            <a:spLocks noGrp="1"/>
          </p:cNvSpPr>
          <p:nvPr>
            <p:ph type="body" sz="quarter" idx="10"/>
          </p:nvPr>
        </p:nvSpPr>
        <p:spPr/>
        <p:txBody>
          <a:bodyPr/>
          <a:lstStyle/>
          <a:p>
            <a:endParaRPr lang="en-US" dirty="0"/>
          </a:p>
        </p:txBody>
      </p:sp>
      <p:pic>
        <p:nvPicPr>
          <p:cNvPr id="5" name="Picture 6" descr="http://upload.wikimedia.org/wikipedia/commons/1/19/Phylogenetic_Tree_of_Lif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44" y="1395704"/>
            <a:ext cx="2981955" cy="16566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AP 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9607" y="1325185"/>
            <a:ext cx="2913993" cy="17642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File:Phanerozoic Biodiversity.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7607" y="1333500"/>
            <a:ext cx="2913993" cy="17246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557703"/>
            <a:ext cx="2514600" cy="22334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File:Sexlinked inheritance whit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972" y="3581400"/>
            <a:ext cx="2388228" cy="21836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http://farm3.staticflickr.com/2296/4507354862_9524f72dbf_b.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731" t="6015" r="8394" b="9935"/>
          <a:stretch/>
        </p:blipFill>
        <p:spPr bwMode="auto">
          <a:xfrm>
            <a:off x="3048000" y="3657600"/>
            <a:ext cx="2895600" cy="2077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234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C481A769-B478-4398-95EE-F433F6769B3D}"/>
              </a:ext>
            </a:extLst>
          </p:cNvPr>
          <p:cNvGrpSpPr/>
          <p:nvPr/>
        </p:nvGrpSpPr>
        <p:grpSpPr>
          <a:xfrm>
            <a:off x="4053766" y="2781841"/>
            <a:ext cx="987616" cy="1516961"/>
            <a:chOff x="4053766" y="2781841"/>
            <a:chExt cx="987616" cy="1516961"/>
          </a:xfrm>
        </p:grpSpPr>
        <p:sp>
          <p:nvSpPr>
            <p:cNvPr id="96" name="Folded Corner 95"/>
            <p:cNvSpPr/>
            <p:nvPr/>
          </p:nvSpPr>
          <p:spPr>
            <a:xfrm>
              <a:off x="4053766" y="2781841"/>
              <a:ext cx="987616" cy="1516961"/>
            </a:xfrm>
            <a:prstGeom prst="foldedCorner">
              <a:avLst>
                <a:gd name="adj" fmla="val 23570"/>
              </a:avLst>
            </a:prstGeom>
            <a:ln w="12700">
              <a:solidFill>
                <a:srgbClr val="6D806A"/>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6" name="Picture 35">
              <a:extLst>
                <a:ext uri="{FF2B5EF4-FFF2-40B4-BE49-F238E27FC236}">
                  <a16:creationId xmlns:a16="http://schemas.microsoft.com/office/drawing/2014/main" id="{6D239A31-997A-4178-8F2A-D330AEF282F4}"/>
                </a:ext>
              </a:extLst>
            </p:cNvPr>
            <p:cNvPicPr>
              <a:picLocks noChangeAspect="1"/>
            </p:cNvPicPr>
            <p:nvPr/>
          </p:nvPicPr>
          <p:blipFill>
            <a:blip r:embed="rId3"/>
            <a:stretch>
              <a:fillRect/>
            </a:stretch>
          </p:blipFill>
          <p:spPr>
            <a:xfrm>
              <a:off x="4125957" y="2855494"/>
              <a:ext cx="867658" cy="1172437"/>
            </a:xfrm>
            <a:prstGeom prst="rect">
              <a:avLst/>
            </a:prstGeom>
          </p:spPr>
        </p:pic>
      </p:grpSp>
      <p:sp>
        <p:nvSpPr>
          <p:cNvPr id="2" name="Title 1"/>
          <p:cNvSpPr>
            <a:spLocks noGrp="1"/>
          </p:cNvSpPr>
          <p:nvPr>
            <p:ph type="title"/>
          </p:nvPr>
        </p:nvSpPr>
        <p:spPr>
          <a:xfrm>
            <a:off x="0" y="274637"/>
            <a:ext cx="9144000" cy="563563"/>
          </a:xfrm>
        </p:spPr>
        <p:txBody>
          <a:bodyPr>
            <a:normAutofit/>
          </a:bodyPr>
          <a:lstStyle/>
          <a:p>
            <a:r>
              <a:rPr lang="en-GB" dirty="0"/>
              <a:t>GBIC2: Coordinating </a:t>
            </a:r>
            <a:r>
              <a:rPr lang="en-GB" dirty="0" smtClean="0"/>
              <a:t>Joint Planning</a:t>
            </a:r>
            <a:endParaRPr lang="en-GB" dirty="0"/>
          </a:p>
        </p:txBody>
      </p:sp>
      <p:sp>
        <p:nvSpPr>
          <p:cNvPr id="3" name="Text Placeholder 2"/>
          <p:cNvSpPr>
            <a:spLocks noGrp="1"/>
          </p:cNvSpPr>
          <p:nvPr>
            <p:ph type="body" sz="quarter" idx="10"/>
          </p:nvPr>
        </p:nvSpPr>
        <p:spPr/>
        <p:txBody>
          <a:bodyPr/>
          <a:lstStyle/>
          <a:p>
            <a:endParaRPr lang="en-GB" dirty="0"/>
          </a:p>
        </p:txBody>
      </p:sp>
      <p:sp>
        <p:nvSpPr>
          <p:cNvPr id="93" name="Down Arrow 92"/>
          <p:cNvSpPr/>
          <p:nvPr/>
        </p:nvSpPr>
        <p:spPr>
          <a:xfrm rot="16200000">
            <a:off x="1475111" y="3224803"/>
            <a:ext cx="968884" cy="712072"/>
          </a:xfrm>
          <a:prstGeom prst="downArrow">
            <a:avLst/>
          </a:prstGeom>
          <a:solidFill>
            <a:schemeClr val="bg1">
              <a:lumMod val="65000"/>
            </a:schemeClr>
          </a:solidFill>
          <a:ln>
            <a:solidFill>
              <a:schemeClr val="tx1">
                <a:lumMod val="65000"/>
                <a:lumOff val="3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D9D19042-F6E5-4CAA-AEDB-B7B43612F9A5}"/>
              </a:ext>
            </a:extLst>
          </p:cNvPr>
          <p:cNvGrpSpPr/>
          <p:nvPr/>
        </p:nvGrpSpPr>
        <p:grpSpPr>
          <a:xfrm>
            <a:off x="316342" y="849436"/>
            <a:ext cx="1139498" cy="5462806"/>
            <a:chOff x="316342" y="860672"/>
            <a:chExt cx="1139498" cy="5462806"/>
          </a:xfrm>
        </p:grpSpPr>
        <p:pic>
          <p:nvPicPr>
            <p:cNvPr id="121" name="Picture 120" descr="fitnessforuse.jpg">
              <a:extLst>
                <a:ext uri="{FF2B5EF4-FFF2-40B4-BE49-F238E27FC236}">
                  <a16:creationId xmlns:a16="http://schemas.microsoft.com/office/drawing/2014/main" id="{A7476610-F6CF-40FA-B884-B7E05B06E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658" y="860672"/>
              <a:ext cx="524362" cy="524362"/>
            </a:xfrm>
            <a:prstGeom prst="rect">
              <a:avLst/>
            </a:prstGeom>
          </p:spPr>
        </p:pic>
        <p:pic>
          <p:nvPicPr>
            <p:cNvPr id="122" name="Picture 121" descr="multiscalespatialmodelling.jpg">
              <a:extLst>
                <a:ext uri="{FF2B5EF4-FFF2-40B4-BE49-F238E27FC236}">
                  <a16:creationId xmlns:a16="http://schemas.microsoft.com/office/drawing/2014/main" id="{915C82CD-988F-40D8-8641-1D8E731A96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658" y="3613597"/>
              <a:ext cx="532772" cy="532772"/>
            </a:xfrm>
            <a:prstGeom prst="rect">
              <a:avLst/>
            </a:prstGeom>
          </p:spPr>
        </p:pic>
        <p:pic>
          <p:nvPicPr>
            <p:cNvPr id="125" name="Picture 124" descr="taxonomicframework.jpg">
              <a:extLst>
                <a:ext uri="{FF2B5EF4-FFF2-40B4-BE49-F238E27FC236}">
                  <a16:creationId xmlns:a16="http://schemas.microsoft.com/office/drawing/2014/main" id="{39EBB7A4-7499-4439-B144-21376D321C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658" y="1402847"/>
              <a:ext cx="524362" cy="524362"/>
            </a:xfrm>
            <a:prstGeom prst="rect">
              <a:avLst/>
            </a:prstGeom>
          </p:spPr>
        </p:pic>
        <p:pic>
          <p:nvPicPr>
            <p:cNvPr id="132" name="Picture 131" descr="trendsandpredictions.jpg">
              <a:extLst>
                <a:ext uri="{FF2B5EF4-FFF2-40B4-BE49-F238E27FC236}">
                  <a16:creationId xmlns:a16="http://schemas.microsoft.com/office/drawing/2014/main" id="{9ED53D07-5644-442C-A4A8-1D10B984CA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658" y="4164182"/>
              <a:ext cx="524362" cy="524362"/>
            </a:xfrm>
            <a:prstGeom prst="rect">
              <a:avLst/>
            </a:prstGeom>
          </p:spPr>
        </p:pic>
        <p:pic>
          <p:nvPicPr>
            <p:cNvPr id="139" name="Picture 138" descr="integratedoccurencedata.jpg">
              <a:extLst>
                <a:ext uri="{FF2B5EF4-FFF2-40B4-BE49-F238E27FC236}">
                  <a16:creationId xmlns:a16="http://schemas.microsoft.com/office/drawing/2014/main" id="{E1178317-2603-42CD-B6CF-2543DD3D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658" y="1945022"/>
              <a:ext cx="541182" cy="541182"/>
            </a:xfrm>
            <a:prstGeom prst="rect">
              <a:avLst/>
            </a:prstGeom>
          </p:spPr>
        </p:pic>
        <p:pic>
          <p:nvPicPr>
            <p:cNvPr id="146" name="Picture 145" descr="modellingbiologicalsystems.jpg">
              <a:extLst>
                <a:ext uri="{FF2B5EF4-FFF2-40B4-BE49-F238E27FC236}">
                  <a16:creationId xmlns:a16="http://schemas.microsoft.com/office/drawing/2014/main" id="{8E36F11F-7B4F-4293-9216-A62CC00899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658" y="4706357"/>
              <a:ext cx="532772" cy="532772"/>
            </a:xfrm>
            <a:prstGeom prst="rect">
              <a:avLst/>
            </a:prstGeom>
          </p:spPr>
        </p:pic>
        <p:pic>
          <p:nvPicPr>
            <p:cNvPr id="158" name="Picture 157" descr="aggregatedspeciestraitdata.jpg">
              <a:extLst>
                <a:ext uri="{FF2B5EF4-FFF2-40B4-BE49-F238E27FC236}">
                  <a16:creationId xmlns:a16="http://schemas.microsoft.com/office/drawing/2014/main" id="{6AE0E71B-628B-41B1-86E1-BE15AA4817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658" y="2504017"/>
              <a:ext cx="541182" cy="541182"/>
            </a:xfrm>
            <a:prstGeom prst="rect">
              <a:avLst/>
            </a:prstGeom>
          </p:spPr>
        </p:pic>
        <p:pic>
          <p:nvPicPr>
            <p:cNvPr id="165" name="Picture 164" descr="visualizationanddissemination.jpg">
              <a:extLst>
                <a:ext uri="{FF2B5EF4-FFF2-40B4-BE49-F238E27FC236}">
                  <a16:creationId xmlns:a16="http://schemas.microsoft.com/office/drawing/2014/main" id="{49A1C5BA-21A1-4C42-918E-3FB3FC46F7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4658" y="5256942"/>
              <a:ext cx="524362" cy="524362"/>
            </a:xfrm>
            <a:prstGeom prst="rect">
              <a:avLst/>
            </a:prstGeom>
          </p:spPr>
        </p:pic>
        <p:pic>
          <p:nvPicPr>
            <p:cNvPr id="166" name="Picture 165" descr="comprehensiveknowledgeaccess.jpg">
              <a:extLst>
                <a:ext uri="{FF2B5EF4-FFF2-40B4-BE49-F238E27FC236}">
                  <a16:creationId xmlns:a16="http://schemas.microsoft.com/office/drawing/2014/main" id="{AEC6356E-3CF5-46A6-9D72-1AC7FCFD32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4658" y="3063012"/>
              <a:ext cx="532772" cy="532772"/>
            </a:xfrm>
            <a:prstGeom prst="rect">
              <a:avLst/>
            </a:prstGeom>
          </p:spPr>
        </p:pic>
        <p:pic>
          <p:nvPicPr>
            <p:cNvPr id="167" name="Picture 166" descr="prioritizingnewdatacapture.jpg">
              <a:extLst>
                <a:ext uri="{FF2B5EF4-FFF2-40B4-BE49-F238E27FC236}">
                  <a16:creationId xmlns:a16="http://schemas.microsoft.com/office/drawing/2014/main" id="{1BFED7C3-EB48-42B8-9619-A241CFA774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4658" y="5799116"/>
              <a:ext cx="524362" cy="524362"/>
            </a:xfrm>
            <a:prstGeom prst="rect">
              <a:avLst/>
            </a:prstGeom>
          </p:spPr>
        </p:pic>
        <p:pic>
          <p:nvPicPr>
            <p:cNvPr id="168" name="Picture 167" descr="publishedmaterials.jpg">
              <a:extLst>
                <a:ext uri="{FF2B5EF4-FFF2-40B4-BE49-F238E27FC236}">
                  <a16:creationId xmlns:a16="http://schemas.microsoft.com/office/drawing/2014/main" id="{B94F2C5B-82FF-4488-B7D9-FCE71DEB156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6383" y="3597642"/>
              <a:ext cx="508386" cy="508386"/>
            </a:xfrm>
            <a:prstGeom prst="rect">
              <a:avLst/>
            </a:prstGeom>
          </p:spPr>
        </p:pic>
        <p:pic>
          <p:nvPicPr>
            <p:cNvPr id="169" name="Picture 168" descr="openaccess.jpg">
              <a:extLst>
                <a:ext uri="{FF2B5EF4-FFF2-40B4-BE49-F238E27FC236}">
                  <a16:creationId xmlns:a16="http://schemas.microsoft.com/office/drawing/2014/main" id="{665BD65F-F9AC-4DE7-AFF1-BCADE02275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2697" y="860672"/>
              <a:ext cx="528196" cy="528196"/>
            </a:xfrm>
            <a:prstGeom prst="rect">
              <a:avLst/>
            </a:prstGeom>
          </p:spPr>
        </p:pic>
        <p:pic>
          <p:nvPicPr>
            <p:cNvPr id="170" name="Picture 169" descr="collectionsandspecimens.jpg">
              <a:extLst>
                <a:ext uri="{FF2B5EF4-FFF2-40B4-BE49-F238E27FC236}">
                  <a16:creationId xmlns:a16="http://schemas.microsoft.com/office/drawing/2014/main" id="{5D5C9170-6966-49C6-BC1A-361DC7A66F7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6956" y="4129787"/>
              <a:ext cx="532512" cy="532512"/>
            </a:xfrm>
            <a:prstGeom prst="rect">
              <a:avLst/>
            </a:prstGeom>
          </p:spPr>
        </p:pic>
        <p:pic>
          <p:nvPicPr>
            <p:cNvPr id="171" name="Picture 170" descr="datastandards.jpg">
              <a:extLst>
                <a:ext uri="{FF2B5EF4-FFF2-40B4-BE49-F238E27FC236}">
                  <a16:creationId xmlns:a16="http://schemas.microsoft.com/office/drawing/2014/main" id="{B9B94371-32B4-44FE-A0E7-46FAA3497D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1680" y="1412627"/>
              <a:ext cx="515420" cy="515420"/>
            </a:xfrm>
            <a:prstGeom prst="rect">
              <a:avLst/>
            </a:prstGeom>
          </p:spPr>
        </p:pic>
        <p:pic>
          <p:nvPicPr>
            <p:cNvPr id="172" name="Picture 171" descr="fieldsurveysandobservations.jpg">
              <a:extLst>
                <a:ext uri="{FF2B5EF4-FFF2-40B4-BE49-F238E27FC236}">
                  <a16:creationId xmlns:a16="http://schemas.microsoft.com/office/drawing/2014/main" id="{635451BB-B43C-4C1F-B942-1D23C03260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6342" y="4686058"/>
              <a:ext cx="524362" cy="524362"/>
            </a:xfrm>
            <a:prstGeom prst="rect">
              <a:avLst/>
            </a:prstGeom>
          </p:spPr>
        </p:pic>
        <p:pic>
          <p:nvPicPr>
            <p:cNvPr id="173" name="Picture 172" descr="persistentstorage.jpg">
              <a:extLst>
                <a:ext uri="{FF2B5EF4-FFF2-40B4-BE49-F238E27FC236}">
                  <a16:creationId xmlns:a16="http://schemas.microsoft.com/office/drawing/2014/main" id="{D53FD45C-8423-473F-9C14-1CBFA7714C4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4011" y="1951806"/>
              <a:ext cx="515420" cy="515420"/>
            </a:xfrm>
            <a:prstGeom prst="rect">
              <a:avLst/>
            </a:prstGeom>
          </p:spPr>
        </p:pic>
        <p:pic>
          <p:nvPicPr>
            <p:cNvPr id="174" name="Picture 173" descr="sequencesandgenomes.jpg">
              <a:extLst>
                <a:ext uri="{FF2B5EF4-FFF2-40B4-BE49-F238E27FC236}">
                  <a16:creationId xmlns:a16="http://schemas.microsoft.com/office/drawing/2014/main" id="{B7B6F3A2-33A0-47C7-9430-817E46114D9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6383" y="5234179"/>
              <a:ext cx="541182" cy="541182"/>
            </a:xfrm>
            <a:prstGeom prst="rect">
              <a:avLst/>
            </a:prstGeom>
          </p:spPr>
        </p:pic>
        <p:pic>
          <p:nvPicPr>
            <p:cNvPr id="175" name="Picture 174" descr="policyincentives.jpg">
              <a:extLst>
                <a:ext uri="{FF2B5EF4-FFF2-40B4-BE49-F238E27FC236}">
                  <a16:creationId xmlns:a16="http://schemas.microsoft.com/office/drawing/2014/main" id="{E555CD42-7F97-4B60-A278-BE5AC11A26F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27804" y="2490985"/>
              <a:ext cx="532241" cy="532241"/>
            </a:xfrm>
            <a:prstGeom prst="rect">
              <a:avLst/>
            </a:prstGeom>
          </p:spPr>
        </p:pic>
        <p:pic>
          <p:nvPicPr>
            <p:cNvPr id="176" name="Picture 175" descr="automatedremotesensed.jpg">
              <a:extLst>
                <a:ext uri="{FF2B5EF4-FFF2-40B4-BE49-F238E27FC236}">
                  <a16:creationId xmlns:a16="http://schemas.microsoft.com/office/drawing/2014/main" id="{D09B06FA-1968-4BD5-9F98-B0C8B1E760F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7615" y="5799116"/>
              <a:ext cx="524362" cy="524362"/>
            </a:xfrm>
            <a:prstGeom prst="rect">
              <a:avLst/>
            </a:prstGeom>
          </p:spPr>
        </p:pic>
        <p:pic>
          <p:nvPicPr>
            <p:cNvPr id="177" name="Picture 176" descr="biodiversityknowledgenetwork.jpg">
              <a:extLst>
                <a:ext uri="{FF2B5EF4-FFF2-40B4-BE49-F238E27FC236}">
                  <a16:creationId xmlns:a16="http://schemas.microsoft.com/office/drawing/2014/main" id="{B222329A-7570-4CE4-8137-B6CA3F807BC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8888" y="3046985"/>
              <a:ext cx="526898" cy="526898"/>
            </a:xfrm>
            <a:prstGeom prst="rect">
              <a:avLst/>
            </a:prstGeom>
          </p:spPr>
        </p:pic>
      </p:grpSp>
      <p:sp>
        <p:nvSpPr>
          <p:cNvPr id="5" name="Oval 4"/>
          <p:cNvSpPr/>
          <p:nvPr/>
        </p:nvSpPr>
        <p:spPr>
          <a:xfrm>
            <a:off x="2438401" y="869113"/>
            <a:ext cx="6486938" cy="5423452"/>
          </a:xfrm>
          <a:prstGeom prst="ellipse">
            <a:avLst/>
          </a:prstGeom>
          <a:noFill/>
          <a:ln w="50800"/>
        </p:spPr>
        <p:style>
          <a:lnRef idx="2">
            <a:schemeClr val="accent6"/>
          </a:lnRef>
          <a:fillRef idx="1">
            <a:schemeClr val="lt1"/>
          </a:fillRef>
          <a:effectRef idx="0">
            <a:schemeClr val="accent6"/>
          </a:effectRef>
          <a:fontRef idx="minor">
            <a:schemeClr val="dk1"/>
          </a:fontRef>
        </p:style>
        <p:txBody>
          <a:bodyPr tIns="0" rtlCol="0" anchor="t"/>
          <a:lstStyle/>
          <a:p>
            <a:pPr algn="ctr"/>
            <a:endParaRPr lang="en-GB" b="1" dirty="0">
              <a:solidFill>
                <a:schemeClr val="accent6">
                  <a:lumMod val="75000"/>
                </a:schemeClr>
              </a:solidFill>
            </a:endParaRPr>
          </a:p>
        </p:txBody>
      </p:sp>
      <p:sp>
        <p:nvSpPr>
          <p:cNvPr id="84" name="Oval 83"/>
          <p:cNvSpPr/>
          <p:nvPr/>
        </p:nvSpPr>
        <p:spPr>
          <a:xfrm>
            <a:off x="2552451" y="2001868"/>
            <a:ext cx="6258838" cy="3285988"/>
          </a:xfrm>
          <a:prstGeom prst="ellipse">
            <a:avLst/>
          </a:prstGeom>
          <a:noFill/>
          <a:ln>
            <a:solidFill>
              <a:srgbClr val="6D806A"/>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8" name="Right Arrow 87"/>
          <p:cNvSpPr/>
          <p:nvPr/>
        </p:nvSpPr>
        <p:spPr>
          <a:xfrm>
            <a:off x="3700285" y="3396321"/>
            <a:ext cx="288000" cy="288000"/>
          </a:xfrm>
          <a:prstGeom prst="rightArrow">
            <a:avLst/>
          </a:prstGeom>
          <a:solidFill>
            <a:srgbClr val="6D806A">
              <a:alpha val="69804"/>
            </a:srgbClr>
          </a:solidFill>
          <a:ln>
            <a:solidFill>
              <a:srgbClr val="6D806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7" name="Rectangle 106"/>
          <p:cNvSpPr/>
          <p:nvPr/>
        </p:nvSpPr>
        <p:spPr>
          <a:xfrm>
            <a:off x="4392959" y="5462299"/>
            <a:ext cx="2577822" cy="369332"/>
          </a:xfrm>
          <a:prstGeom prst="rect">
            <a:avLst/>
          </a:prstGeom>
        </p:spPr>
        <p:txBody>
          <a:bodyPr wrap="none">
            <a:spAutoFit/>
          </a:bodyPr>
          <a:lstStyle/>
          <a:p>
            <a:pPr algn="ctr"/>
            <a:r>
              <a:rPr lang="en-GB" b="1" dirty="0">
                <a:solidFill>
                  <a:schemeClr val="accent6">
                    <a:lumMod val="75000"/>
                  </a:schemeClr>
                </a:solidFill>
              </a:rPr>
              <a:t>Coordinating Mechanism</a:t>
            </a:r>
          </a:p>
        </p:txBody>
      </p:sp>
      <p:grpSp>
        <p:nvGrpSpPr>
          <p:cNvPr id="124" name="Group 123"/>
          <p:cNvGrpSpPr/>
          <p:nvPr/>
        </p:nvGrpSpPr>
        <p:grpSpPr>
          <a:xfrm>
            <a:off x="3963710" y="5299709"/>
            <a:ext cx="3436320" cy="276999"/>
            <a:chOff x="4254591" y="4672928"/>
            <a:chExt cx="3436320" cy="276999"/>
          </a:xfrm>
        </p:grpSpPr>
        <p:sp>
          <p:nvSpPr>
            <p:cNvPr id="108" name="Rectangle 107"/>
            <p:cNvSpPr/>
            <p:nvPr/>
          </p:nvSpPr>
          <p:spPr>
            <a:xfrm>
              <a:off x="4254591" y="4672928"/>
              <a:ext cx="949299" cy="276999"/>
            </a:xfrm>
            <a:prstGeom prst="rect">
              <a:avLst/>
            </a:prstGeom>
          </p:spPr>
          <p:txBody>
            <a:bodyPr wrap="none">
              <a:spAutoFit/>
            </a:bodyPr>
            <a:lstStyle/>
            <a:p>
              <a:pPr algn="ctr"/>
              <a:r>
                <a:rPr lang="en-GB" sz="1200" b="1" i="1" dirty="0">
                  <a:solidFill>
                    <a:schemeClr val="accent6">
                      <a:lumMod val="75000"/>
                    </a:schemeClr>
                  </a:solidFill>
                </a:rPr>
                <a:t>Governance</a:t>
              </a:r>
            </a:p>
          </p:txBody>
        </p:sp>
        <p:sp>
          <p:nvSpPr>
            <p:cNvPr id="109" name="Rectangle 108"/>
            <p:cNvSpPr/>
            <p:nvPr/>
          </p:nvSpPr>
          <p:spPr>
            <a:xfrm>
              <a:off x="6495967" y="4672928"/>
              <a:ext cx="1194944" cy="276999"/>
            </a:xfrm>
            <a:prstGeom prst="rect">
              <a:avLst/>
            </a:prstGeom>
          </p:spPr>
          <p:txBody>
            <a:bodyPr wrap="none">
              <a:spAutoFit/>
            </a:bodyPr>
            <a:lstStyle/>
            <a:p>
              <a:pPr algn="ctr"/>
              <a:r>
                <a:rPr lang="en-GB" sz="1200" b="1" i="1" dirty="0">
                  <a:solidFill>
                    <a:schemeClr val="accent6">
                      <a:lumMod val="75000"/>
                    </a:schemeClr>
                  </a:solidFill>
                </a:rPr>
                <a:t>Communication</a:t>
              </a:r>
            </a:p>
          </p:txBody>
        </p:sp>
        <p:sp>
          <p:nvSpPr>
            <p:cNvPr id="110" name="Rectangle 109"/>
            <p:cNvSpPr/>
            <p:nvPr/>
          </p:nvSpPr>
          <p:spPr>
            <a:xfrm>
              <a:off x="5215385" y="4672928"/>
              <a:ext cx="1316451" cy="276999"/>
            </a:xfrm>
            <a:prstGeom prst="rect">
              <a:avLst/>
            </a:prstGeom>
          </p:spPr>
          <p:txBody>
            <a:bodyPr wrap="none">
              <a:spAutoFit/>
            </a:bodyPr>
            <a:lstStyle/>
            <a:p>
              <a:pPr algn="ctr"/>
              <a:r>
                <a:rPr lang="en-GB" sz="1200" b="1" i="1" dirty="0">
                  <a:solidFill>
                    <a:schemeClr val="accent6">
                      <a:lumMod val="75000"/>
                    </a:schemeClr>
                  </a:solidFill>
                </a:rPr>
                <a:t>Technical Support</a:t>
              </a:r>
            </a:p>
          </p:txBody>
        </p:sp>
      </p:grpSp>
      <p:sp>
        <p:nvSpPr>
          <p:cNvPr id="111" name="Rectangle 110"/>
          <p:cNvSpPr/>
          <p:nvPr/>
        </p:nvSpPr>
        <p:spPr>
          <a:xfrm>
            <a:off x="4703204" y="5735520"/>
            <a:ext cx="1957332" cy="276999"/>
          </a:xfrm>
          <a:prstGeom prst="rect">
            <a:avLst/>
          </a:prstGeom>
        </p:spPr>
        <p:txBody>
          <a:bodyPr wrap="none">
            <a:spAutoFit/>
          </a:bodyPr>
          <a:lstStyle/>
          <a:p>
            <a:pPr algn="ctr"/>
            <a:r>
              <a:rPr lang="en-GB" sz="1200" b="1" i="1" dirty="0">
                <a:solidFill>
                  <a:schemeClr val="accent6">
                    <a:lumMod val="75000"/>
                  </a:schemeClr>
                </a:solidFill>
              </a:rPr>
              <a:t>Funding and  Sustainability</a:t>
            </a:r>
          </a:p>
        </p:txBody>
      </p:sp>
      <p:sp>
        <p:nvSpPr>
          <p:cNvPr id="112" name="Rectangle 111"/>
          <p:cNvSpPr/>
          <p:nvPr/>
        </p:nvSpPr>
        <p:spPr>
          <a:xfrm>
            <a:off x="5148583" y="5911757"/>
            <a:ext cx="1066574" cy="276999"/>
          </a:xfrm>
          <a:prstGeom prst="rect">
            <a:avLst/>
          </a:prstGeom>
        </p:spPr>
        <p:txBody>
          <a:bodyPr wrap="none">
            <a:spAutoFit/>
          </a:bodyPr>
          <a:lstStyle/>
          <a:p>
            <a:pPr algn="ctr"/>
            <a:r>
              <a:rPr lang="en-GB" sz="1200" b="1" i="1" dirty="0">
                <a:solidFill>
                  <a:schemeClr val="accent6">
                    <a:lumMod val="75000"/>
                  </a:schemeClr>
                </a:solidFill>
              </a:rPr>
              <a:t>Best Practices</a:t>
            </a:r>
          </a:p>
        </p:txBody>
      </p:sp>
      <p:grpSp>
        <p:nvGrpSpPr>
          <p:cNvPr id="106" name="Group 105"/>
          <p:cNvGrpSpPr/>
          <p:nvPr/>
        </p:nvGrpSpPr>
        <p:grpSpPr>
          <a:xfrm>
            <a:off x="5817136" y="1225180"/>
            <a:ext cx="433760" cy="419848"/>
            <a:chOff x="5789573" y="1111603"/>
            <a:chExt cx="433760" cy="419848"/>
          </a:xfrm>
        </p:grpSpPr>
        <p:sp>
          <p:nvSpPr>
            <p:cNvPr id="94" name="Flowchart: Delay 93"/>
            <p:cNvSpPr/>
            <p:nvPr/>
          </p:nvSpPr>
          <p:spPr>
            <a:xfrm rot="16200000">
              <a:off x="5920601" y="1206538"/>
              <a:ext cx="171704" cy="209528"/>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5" name="Oval 94"/>
            <p:cNvSpPr/>
            <p:nvPr/>
          </p:nvSpPr>
          <p:spPr>
            <a:xfrm>
              <a:off x="5947638" y="1111603"/>
              <a:ext cx="117630" cy="11384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0" name="Flowchart: Delay 99"/>
            <p:cNvSpPr/>
            <p:nvPr/>
          </p:nvSpPr>
          <p:spPr>
            <a:xfrm rot="16200000">
              <a:off x="5808485" y="1340835"/>
              <a:ext cx="171704" cy="209528"/>
            </a:xfrm>
            <a:prstGeom prst="flowChartDela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01" name="Oval 100"/>
            <p:cNvSpPr/>
            <p:nvPr/>
          </p:nvSpPr>
          <p:spPr>
            <a:xfrm>
              <a:off x="5835522" y="1245899"/>
              <a:ext cx="117630" cy="11384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02" name="Flowchart: Delay 101"/>
            <p:cNvSpPr/>
            <p:nvPr/>
          </p:nvSpPr>
          <p:spPr>
            <a:xfrm rot="16200000">
              <a:off x="6032717" y="1340835"/>
              <a:ext cx="171704" cy="209528"/>
            </a:xfrm>
            <a:prstGeom prst="flowChartDe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3" name="Oval 102"/>
            <p:cNvSpPr/>
            <p:nvPr/>
          </p:nvSpPr>
          <p:spPr>
            <a:xfrm>
              <a:off x="6059754" y="1245899"/>
              <a:ext cx="117630" cy="11384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sp>
        <p:nvSpPr>
          <p:cNvPr id="113" name="Rectangle 112"/>
          <p:cNvSpPr/>
          <p:nvPr/>
        </p:nvSpPr>
        <p:spPr>
          <a:xfrm>
            <a:off x="4866654" y="1209219"/>
            <a:ext cx="1021434" cy="461665"/>
          </a:xfrm>
          <a:prstGeom prst="rect">
            <a:avLst/>
          </a:prstGeom>
        </p:spPr>
        <p:txBody>
          <a:bodyPr wrap="none">
            <a:spAutoFit/>
          </a:bodyPr>
          <a:lstStyle/>
          <a:p>
            <a:pPr algn="ctr"/>
            <a:r>
              <a:rPr lang="en-GB" sz="1200" b="1" i="1" dirty="0">
                <a:solidFill>
                  <a:schemeClr val="accent6">
                    <a:lumMod val="75000"/>
                  </a:schemeClr>
                </a:solidFill>
              </a:rPr>
              <a:t>Coordination</a:t>
            </a:r>
          </a:p>
          <a:p>
            <a:pPr algn="ctr"/>
            <a:r>
              <a:rPr lang="en-GB" sz="1200" b="1" i="1" dirty="0">
                <a:solidFill>
                  <a:schemeClr val="accent6">
                    <a:lumMod val="75000"/>
                  </a:schemeClr>
                </a:solidFill>
              </a:rPr>
              <a:t>Team</a:t>
            </a:r>
          </a:p>
        </p:txBody>
      </p:sp>
      <p:sp>
        <p:nvSpPr>
          <p:cNvPr id="120" name="Oval 119"/>
          <p:cNvSpPr/>
          <p:nvPr/>
        </p:nvSpPr>
        <p:spPr>
          <a:xfrm>
            <a:off x="4745870" y="1040114"/>
            <a:ext cx="1872000" cy="816255"/>
          </a:xfrm>
          <a:prstGeom prst="ellipse">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61" name="Group 60"/>
          <p:cNvGrpSpPr/>
          <p:nvPr/>
        </p:nvGrpSpPr>
        <p:grpSpPr>
          <a:xfrm>
            <a:off x="5335417" y="2796118"/>
            <a:ext cx="1552107" cy="1488406"/>
            <a:chOff x="5840499" y="2539409"/>
            <a:chExt cx="1552107" cy="1488406"/>
          </a:xfrm>
        </p:grpSpPr>
        <p:grpSp>
          <p:nvGrpSpPr>
            <p:cNvPr id="98" name="Group 97"/>
            <p:cNvGrpSpPr/>
            <p:nvPr/>
          </p:nvGrpSpPr>
          <p:grpSpPr>
            <a:xfrm>
              <a:off x="6293989" y="3071702"/>
              <a:ext cx="645126" cy="502360"/>
              <a:chOff x="4405305" y="1885156"/>
              <a:chExt cx="1671638" cy="1281910"/>
            </a:xfrm>
          </p:grpSpPr>
          <p:sp>
            <p:nvSpPr>
              <p:cNvPr id="99" name="Flowchart: Delay 98"/>
              <p:cNvSpPr/>
              <p:nvPr/>
            </p:nvSpPr>
            <p:spPr>
              <a:xfrm rot="16200000">
                <a:off x="5022050" y="2123281"/>
                <a:ext cx="438150" cy="542924"/>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4" name="Oval 103"/>
              <p:cNvSpPr/>
              <p:nvPr/>
            </p:nvSpPr>
            <p:spPr>
              <a:xfrm>
                <a:off x="5088725" y="1885156"/>
                <a:ext cx="304800" cy="2905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5" name="Flowchart: Delay 104"/>
              <p:cNvSpPr/>
              <p:nvPr/>
            </p:nvSpPr>
            <p:spPr>
              <a:xfrm rot="16200000">
                <a:off x="4457692" y="2312197"/>
                <a:ext cx="438150" cy="542924"/>
              </a:xfrm>
              <a:prstGeom prst="flowChartDela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14" name="Oval 113"/>
              <p:cNvSpPr/>
              <p:nvPr/>
            </p:nvSpPr>
            <p:spPr>
              <a:xfrm>
                <a:off x="4524370" y="2074069"/>
                <a:ext cx="304800" cy="29051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15" name="Flowchart: Delay 114"/>
              <p:cNvSpPr/>
              <p:nvPr/>
            </p:nvSpPr>
            <p:spPr>
              <a:xfrm rot="16200000">
                <a:off x="5586406" y="2312197"/>
                <a:ext cx="438150" cy="542924"/>
              </a:xfrm>
              <a:prstGeom prst="flowChartDela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6" name="Oval 115"/>
              <p:cNvSpPr/>
              <p:nvPr/>
            </p:nvSpPr>
            <p:spPr>
              <a:xfrm>
                <a:off x="5653081" y="2074069"/>
                <a:ext cx="304800" cy="2905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7" name="Flowchart: Delay 116"/>
              <p:cNvSpPr/>
              <p:nvPr/>
            </p:nvSpPr>
            <p:spPr>
              <a:xfrm rot="16200000">
                <a:off x="4731538" y="2676529"/>
                <a:ext cx="438150" cy="542924"/>
              </a:xfrm>
              <a:prstGeom prst="flowChartDela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18" name="Oval 117"/>
              <p:cNvSpPr/>
              <p:nvPr/>
            </p:nvSpPr>
            <p:spPr>
              <a:xfrm>
                <a:off x="4798213" y="2438402"/>
                <a:ext cx="304800" cy="29051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19" name="Flowchart: Delay 118"/>
              <p:cNvSpPr/>
              <p:nvPr/>
            </p:nvSpPr>
            <p:spPr>
              <a:xfrm rot="16200000">
                <a:off x="5312560" y="2676529"/>
                <a:ext cx="438150" cy="542924"/>
              </a:xfrm>
              <a:prstGeom prst="flowChartDe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3" name="Oval 122"/>
              <p:cNvSpPr/>
              <p:nvPr/>
            </p:nvSpPr>
            <p:spPr>
              <a:xfrm>
                <a:off x="5379243" y="2438399"/>
                <a:ext cx="304800" cy="29051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grpSp>
          <p:nvGrpSpPr>
            <p:cNvPr id="18" name="Group 17"/>
            <p:cNvGrpSpPr/>
            <p:nvPr/>
          </p:nvGrpSpPr>
          <p:grpSpPr>
            <a:xfrm>
              <a:off x="5840499" y="2539409"/>
              <a:ext cx="1552107" cy="1488406"/>
              <a:chOff x="5840499" y="2539409"/>
              <a:chExt cx="1552107" cy="1488406"/>
            </a:xfrm>
          </p:grpSpPr>
          <p:grpSp>
            <p:nvGrpSpPr>
              <p:cNvPr id="15" name="Group 14"/>
              <p:cNvGrpSpPr/>
              <p:nvPr/>
            </p:nvGrpSpPr>
            <p:grpSpPr>
              <a:xfrm>
                <a:off x="6958605" y="2547849"/>
                <a:ext cx="433760" cy="419848"/>
                <a:chOff x="6824016" y="2417465"/>
                <a:chExt cx="433760" cy="419848"/>
              </a:xfrm>
            </p:grpSpPr>
            <p:sp>
              <p:nvSpPr>
                <p:cNvPr id="126" name="Flowchart: Delay 125"/>
                <p:cNvSpPr/>
                <p:nvPr/>
              </p:nvSpPr>
              <p:spPr>
                <a:xfrm rot="16200000">
                  <a:off x="6955044" y="2512400"/>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7" name="Oval 126"/>
                <p:cNvSpPr/>
                <p:nvPr/>
              </p:nvSpPr>
              <p:spPr>
                <a:xfrm>
                  <a:off x="6982081" y="2417465"/>
                  <a:ext cx="117630" cy="113847"/>
                </a:xfrm>
                <a:prstGeom prst="ellipse">
                  <a:avLst/>
                </a:prstGeom>
                <a:solidFill>
                  <a:schemeClr val="bg1">
                    <a:lumMod val="6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8" name="Flowchart: Delay 127"/>
                <p:cNvSpPr/>
                <p:nvPr/>
              </p:nvSpPr>
              <p:spPr>
                <a:xfrm rot="16200000">
                  <a:off x="6842928" y="2646697"/>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29" name="Oval 128"/>
                <p:cNvSpPr/>
                <p:nvPr/>
              </p:nvSpPr>
              <p:spPr>
                <a:xfrm>
                  <a:off x="6869965" y="2551761"/>
                  <a:ext cx="117630" cy="113847"/>
                </a:xfrm>
                <a:prstGeom prst="ellipse">
                  <a:avLst/>
                </a:prstGeom>
                <a:solidFill>
                  <a:schemeClr val="bg1">
                    <a:lumMod val="65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30" name="Flowchart: Delay 129"/>
                <p:cNvSpPr/>
                <p:nvPr/>
              </p:nvSpPr>
              <p:spPr>
                <a:xfrm rot="16200000">
                  <a:off x="7067160" y="2646697"/>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1" name="Oval 130"/>
                <p:cNvSpPr/>
                <p:nvPr/>
              </p:nvSpPr>
              <p:spPr>
                <a:xfrm>
                  <a:off x="7094197" y="2551761"/>
                  <a:ext cx="117630" cy="113847"/>
                </a:xfrm>
                <a:prstGeom prst="ellipse">
                  <a:avLst/>
                </a:prstGeom>
                <a:solidFill>
                  <a:schemeClr val="bg1">
                    <a:lumMod val="65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grpSp>
            <p:nvGrpSpPr>
              <p:cNvPr id="12" name="Group 11"/>
              <p:cNvGrpSpPr/>
              <p:nvPr/>
            </p:nvGrpSpPr>
            <p:grpSpPr>
              <a:xfrm>
                <a:off x="5841765" y="2539409"/>
                <a:ext cx="433760" cy="419848"/>
                <a:chOff x="5792066" y="2398760"/>
                <a:chExt cx="433760" cy="419848"/>
              </a:xfrm>
            </p:grpSpPr>
            <p:sp>
              <p:nvSpPr>
                <p:cNvPr id="133" name="Flowchart: Delay 132"/>
                <p:cNvSpPr/>
                <p:nvPr/>
              </p:nvSpPr>
              <p:spPr>
                <a:xfrm rot="16200000">
                  <a:off x="5923094" y="2493695"/>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4" name="Oval 133"/>
                <p:cNvSpPr/>
                <p:nvPr/>
              </p:nvSpPr>
              <p:spPr>
                <a:xfrm>
                  <a:off x="5950131" y="2398760"/>
                  <a:ext cx="117630" cy="113847"/>
                </a:xfrm>
                <a:prstGeom prst="ellipse">
                  <a:avLst/>
                </a:prstGeom>
                <a:solidFill>
                  <a:schemeClr val="bg1">
                    <a:lumMod val="6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5" name="Flowchart: Delay 134"/>
                <p:cNvSpPr/>
                <p:nvPr/>
              </p:nvSpPr>
              <p:spPr>
                <a:xfrm rot="16200000">
                  <a:off x="5810978" y="2627992"/>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36" name="Oval 135"/>
                <p:cNvSpPr/>
                <p:nvPr/>
              </p:nvSpPr>
              <p:spPr>
                <a:xfrm>
                  <a:off x="5838015" y="2533056"/>
                  <a:ext cx="117630" cy="113847"/>
                </a:xfrm>
                <a:prstGeom prst="ellipse">
                  <a:avLst/>
                </a:prstGeom>
                <a:solidFill>
                  <a:schemeClr val="bg1">
                    <a:lumMod val="65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37" name="Flowchart: Delay 136"/>
                <p:cNvSpPr/>
                <p:nvPr/>
              </p:nvSpPr>
              <p:spPr>
                <a:xfrm rot="16200000">
                  <a:off x="6035210" y="2627992"/>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8" name="Oval 137"/>
                <p:cNvSpPr/>
                <p:nvPr/>
              </p:nvSpPr>
              <p:spPr>
                <a:xfrm>
                  <a:off x="6062247" y="2533056"/>
                  <a:ext cx="117630" cy="113847"/>
                </a:xfrm>
                <a:prstGeom prst="ellipse">
                  <a:avLst/>
                </a:prstGeom>
                <a:solidFill>
                  <a:schemeClr val="bg1">
                    <a:lumMod val="65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grpSp>
            <p:nvGrpSpPr>
              <p:cNvPr id="9" name="Group 8"/>
              <p:cNvGrpSpPr/>
              <p:nvPr/>
            </p:nvGrpSpPr>
            <p:grpSpPr>
              <a:xfrm>
                <a:off x="5840499" y="3605094"/>
                <a:ext cx="433760" cy="419848"/>
                <a:chOff x="5807107" y="3786333"/>
                <a:chExt cx="433760" cy="419848"/>
              </a:xfrm>
            </p:grpSpPr>
            <p:sp>
              <p:nvSpPr>
                <p:cNvPr id="140" name="Flowchart: Delay 139"/>
                <p:cNvSpPr/>
                <p:nvPr/>
              </p:nvSpPr>
              <p:spPr>
                <a:xfrm rot="16200000">
                  <a:off x="5938135" y="3881268"/>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1" name="Oval 140"/>
                <p:cNvSpPr/>
                <p:nvPr/>
              </p:nvSpPr>
              <p:spPr>
                <a:xfrm>
                  <a:off x="5965172" y="3786333"/>
                  <a:ext cx="117630" cy="113847"/>
                </a:xfrm>
                <a:prstGeom prst="ellipse">
                  <a:avLst/>
                </a:prstGeom>
                <a:solidFill>
                  <a:schemeClr val="bg1">
                    <a:lumMod val="6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2" name="Flowchart: Delay 141"/>
                <p:cNvSpPr/>
                <p:nvPr/>
              </p:nvSpPr>
              <p:spPr>
                <a:xfrm rot="16200000">
                  <a:off x="5826019" y="4015565"/>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43" name="Oval 142"/>
                <p:cNvSpPr/>
                <p:nvPr/>
              </p:nvSpPr>
              <p:spPr>
                <a:xfrm>
                  <a:off x="5853056" y="3920629"/>
                  <a:ext cx="117630" cy="113847"/>
                </a:xfrm>
                <a:prstGeom prst="ellipse">
                  <a:avLst/>
                </a:prstGeom>
                <a:solidFill>
                  <a:schemeClr val="bg1">
                    <a:lumMod val="65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44" name="Flowchart: Delay 143"/>
                <p:cNvSpPr/>
                <p:nvPr/>
              </p:nvSpPr>
              <p:spPr>
                <a:xfrm rot="16200000">
                  <a:off x="6050251" y="4015565"/>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45" name="Oval 144"/>
                <p:cNvSpPr/>
                <p:nvPr/>
              </p:nvSpPr>
              <p:spPr>
                <a:xfrm>
                  <a:off x="6077288" y="3920629"/>
                  <a:ext cx="117630" cy="113847"/>
                </a:xfrm>
                <a:prstGeom prst="ellipse">
                  <a:avLst/>
                </a:prstGeom>
                <a:solidFill>
                  <a:schemeClr val="bg1">
                    <a:lumMod val="65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grpSp>
            <p:nvGrpSpPr>
              <p:cNvPr id="8" name="Group 7"/>
              <p:cNvGrpSpPr/>
              <p:nvPr/>
            </p:nvGrpSpPr>
            <p:grpSpPr>
              <a:xfrm>
                <a:off x="6958846" y="3607967"/>
                <a:ext cx="433760" cy="419848"/>
                <a:chOff x="6864750" y="3758095"/>
                <a:chExt cx="433760" cy="419848"/>
              </a:xfrm>
            </p:grpSpPr>
            <p:sp>
              <p:nvSpPr>
                <p:cNvPr id="147" name="Flowchart: Delay 146"/>
                <p:cNvSpPr/>
                <p:nvPr/>
              </p:nvSpPr>
              <p:spPr>
                <a:xfrm rot="16200000">
                  <a:off x="6995778" y="3853030"/>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8" name="Oval 147"/>
                <p:cNvSpPr/>
                <p:nvPr/>
              </p:nvSpPr>
              <p:spPr>
                <a:xfrm>
                  <a:off x="7022815" y="3758095"/>
                  <a:ext cx="117630" cy="113847"/>
                </a:xfrm>
                <a:prstGeom prst="ellipse">
                  <a:avLst/>
                </a:prstGeom>
                <a:solidFill>
                  <a:schemeClr val="bg1">
                    <a:lumMod val="6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9" name="Flowchart: Delay 148"/>
                <p:cNvSpPr/>
                <p:nvPr/>
              </p:nvSpPr>
              <p:spPr>
                <a:xfrm rot="16200000">
                  <a:off x="6883662" y="3987327"/>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50" name="Oval 149"/>
                <p:cNvSpPr/>
                <p:nvPr/>
              </p:nvSpPr>
              <p:spPr>
                <a:xfrm>
                  <a:off x="6910699" y="3892391"/>
                  <a:ext cx="117630" cy="113847"/>
                </a:xfrm>
                <a:prstGeom prst="ellipse">
                  <a:avLst/>
                </a:prstGeom>
                <a:solidFill>
                  <a:schemeClr val="bg1">
                    <a:lumMod val="65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51" name="Flowchart: Delay 150"/>
                <p:cNvSpPr/>
                <p:nvPr/>
              </p:nvSpPr>
              <p:spPr>
                <a:xfrm rot="16200000">
                  <a:off x="7107894" y="3987327"/>
                  <a:ext cx="171704" cy="209528"/>
                </a:xfrm>
                <a:prstGeom prst="flowChartDelay">
                  <a:avLst/>
                </a:prstGeom>
                <a:solidFill>
                  <a:schemeClr val="bg1">
                    <a:lumMod val="65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52" name="Oval 151"/>
                <p:cNvSpPr/>
                <p:nvPr/>
              </p:nvSpPr>
              <p:spPr>
                <a:xfrm>
                  <a:off x="7134931" y="3892391"/>
                  <a:ext cx="117630" cy="113847"/>
                </a:xfrm>
                <a:prstGeom prst="ellipse">
                  <a:avLst/>
                </a:prstGeom>
                <a:solidFill>
                  <a:schemeClr val="bg1">
                    <a:lumMod val="65000"/>
                  </a:schemeClr>
                </a:solidFill>
                <a:ln>
                  <a:solidFill>
                    <a:schemeClr val="tx1">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grpSp>
        <p:cxnSp>
          <p:nvCxnSpPr>
            <p:cNvPr id="25" name="Straight Arrow Connector 24"/>
            <p:cNvCxnSpPr/>
            <p:nvPr/>
          </p:nvCxnSpPr>
          <p:spPr>
            <a:xfrm flipH="1" flipV="1">
              <a:off x="6279323" y="2998110"/>
              <a:ext cx="172636" cy="115421"/>
            </a:xfrm>
            <a:prstGeom prst="straightConnector1">
              <a:avLst/>
            </a:prstGeom>
            <a:ln>
              <a:solidFill>
                <a:srgbClr val="6D806A"/>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H="1">
              <a:off x="6279323" y="3626414"/>
              <a:ext cx="172636" cy="115421"/>
            </a:xfrm>
            <a:prstGeom prst="straightConnector1">
              <a:avLst/>
            </a:prstGeom>
            <a:ln>
              <a:solidFill>
                <a:srgbClr val="6D806A"/>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6785139" y="2998110"/>
              <a:ext cx="172636" cy="115421"/>
            </a:xfrm>
            <a:prstGeom prst="straightConnector1">
              <a:avLst/>
            </a:prstGeom>
            <a:ln>
              <a:solidFill>
                <a:srgbClr val="6D806A"/>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6785139" y="3626414"/>
              <a:ext cx="172636" cy="115421"/>
            </a:xfrm>
            <a:prstGeom prst="straightConnector1">
              <a:avLst/>
            </a:prstGeom>
            <a:ln>
              <a:solidFill>
                <a:srgbClr val="6D806A"/>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156" name="Right Arrow 155"/>
          <p:cNvSpPr/>
          <p:nvPr/>
        </p:nvSpPr>
        <p:spPr>
          <a:xfrm>
            <a:off x="5123668" y="3396321"/>
            <a:ext cx="288000" cy="288000"/>
          </a:xfrm>
          <a:prstGeom prst="rightArrow">
            <a:avLst/>
          </a:prstGeom>
          <a:solidFill>
            <a:srgbClr val="6D806A">
              <a:alpha val="69804"/>
            </a:srgbClr>
          </a:solidFill>
          <a:ln>
            <a:solidFill>
              <a:srgbClr val="6D806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57" name="Right Arrow 156"/>
          <p:cNvSpPr/>
          <p:nvPr/>
        </p:nvSpPr>
        <p:spPr>
          <a:xfrm>
            <a:off x="6797638" y="3396321"/>
            <a:ext cx="288000" cy="288000"/>
          </a:xfrm>
          <a:prstGeom prst="rightArrow">
            <a:avLst/>
          </a:prstGeom>
          <a:solidFill>
            <a:srgbClr val="6D806A">
              <a:alpha val="69804"/>
            </a:srgbClr>
          </a:solidFill>
          <a:ln>
            <a:solidFill>
              <a:srgbClr val="6D806A"/>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cxnSp>
        <p:nvCxnSpPr>
          <p:cNvPr id="63" name="Curved Connector 62"/>
          <p:cNvCxnSpPr>
            <a:cxnSpLocks/>
            <a:stCxn id="120" idx="2"/>
            <a:endCxn id="84" idx="1"/>
          </p:cNvCxnSpPr>
          <p:nvPr/>
        </p:nvCxnSpPr>
        <p:spPr>
          <a:xfrm rot="10800000" flipV="1">
            <a:off x="3469038" y="1448242"/>
            <a:ext cx="1276833" cy="1034848"/>
          </a:xfrm>
          <a:prstGeom prst="curvedConnector2">
            <a:avLst/>
          </a:prstGeom>
          <a:ln>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9" name="Rectangle 158"/>
          <p:cNvSpPr/>
          <p:nvPr/>
        </p:nvSpPr>
        <p:spPr>
          <a:xfrm>
            <a:off x="4490390" y="2081823"/>
            <a:ext cx="2170018" cy="369332"/>
          </a:xfrm>
          <a:prstGeom prst="rect">
            <a:avLst/>
          </a:prstGeom>
        </p:spPr>
        <p:txBody>
          <a:bodyPr wrap="none">
            <a:spAutoFit/>
          </a:bodyPr>
          <a:lstStyle/>
          <a:p>
            <a:pPr algn="ctr"/>
            <a:r>
              <a:rPr lang="en-GB" b="1" dirty="0">
                <a:solidFill>
                  <a:srgbClr val="6D806A"/>
                </a:solidFill>
              </a:rPr>
              <a:t>Consultation Process</a:t>
            </a:r>
          </a:p>
        </p:txBody>
      </p:sp>
      <p:grpSp>
        <p:nvGrpSpPr>
          <p:cNvPr id="13" name="Group 12">
            <a:extLst>
              <a:ext uri="{FF2B5EF4-FFF2-40B4-BE49-F238E27FC236}">
                <a16:creationId xmlns:a16="http://schemas.microsoft.com/office/drawing/2014/main" id="{155A129F-D44C-4F76-98FF-CDC431D3944B}"/>
              </a:ext>
            </a:extLst>
          </p:cNvPr>
          <p:cNvGrpSpPr/>
          <p:nvPr/>
        </p:nvGrpSpPr>
        <p:grpSpPr>
          <a:xfrm>
            <a:off x="2924974" y="3231647"/>
            <a:ext cx="645126" cy="968527"/>
            <a:chOff x="3713480" y="3087646"/>
            <a:chExt cx="645126" cy="968527"/>
          </a:xfrm>
        </p:grpSpPr>
        <p:grpSp>
          <p:nvGrpSpPr>
            <p:cNvPr id="39" name="Group 38"/>
            <p:cNvGrpSpPr/>
            <p:nvPr/>
          </p:nvGrpSpPr>
          <p:grpSpPr>
            <a:xfrm>
              <a:off x="3713480" y="3087646"/>
              <a:ext cx="645126" cy="502360"/>
              <a:chOff x="4405305" y="1885156"/>
              <a:chExt cx="1671638" cy="1281910"/>
            </a:xfrm>
          </p:grpSpPr>
          <p:sp>
            <p:nvSpPr>
              <p:cNvPr id="40" name="Flowchart: Delay 39"/>
              <p:cNvSpPr/>
              <p:nvPr/>
            </p:nvSpPr>
            <p:spPr>
              <a:xfrm rot="16200000">
                <a:off x="5022050" y="2123281"/>
                <a:ext cx="438150" cy="542924"/>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Oval 40"/>
              <p:cNvSpPr/>
              <p:nvPr/>
            </p:nvSpPr>
            <p:spPr>
              <a:xfrm>
                <a:off x="5088725" y="1885156"/>
                <a:ext cx="304800" cy="2905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Flowchart: Delay 41"/>
              <p:cNvSpPr/>
              <p:nvPr/>
            </p:nvSpPr>
            <p:spPr>
              <a:xfrm rot="16200000">
                <a:off x="4457692" y="2312197"/>
                <a:ext cx="438150" cy="542924"/>
              </a:xfrm>
              <a:prstGeom prst="flowChartDela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3" name="Oval 42"/>
              <p:cNvSpPr/>
              <p:nvPr/>
            </p:nvSpPr>
            <p:spPr>
              <a:xfrm>
                <a:off x="4524370" y="2074069"/>
                <a:ext cx="304800" cy="29051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4" name="Flowchart: Delay 43"/>
              <p:cNvSpPr/>
              <p:nvPr/>
            </p:nvSpPr>
            <p:spPr>
              <a:xfrm rot="16200000">
                <a:off x="5586406" y="2312197"/>
                <a:ext cx="438150" cy="542924"/>
              </a:xfrm>
              <a:prstGeom prst="flowChartDela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5" name="Oval 44"/>
              <p:cNvSpPr/>
              <p:nvPr/>
            </p:nvSpPr>
            <p:spPr>
              <a:xfrm>
                <a:off x="5653081" y="2074069"/>
                <a:ext cx="304800" cy="2905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6" name="Flowchart: Delay 45"/>
              <p:cNvSpPr/>
              <p:nvPr/>
            </p:nvSpPr>
            <p:spPr>
              <a:xfrm rot="16200000">
                <a:off x="4731538" y="2676529"/>
                <a:ext cx="438150" cy="542924"/>
              </a:xfrm>
              <a:prstGeom prst="flowChartDela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7" name="Oval 46"/>
              <p:cNvSpPr/>
              <p:nvPr/>
            </p:nvSpPr>
            <p:spPr>
              <a:xfrm>
                <a:off x="4798213" y="2438402"/>
                <a:ext cx="304800" cy="29051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8" name="Flowchart: Delay 47"/>
              <p:cNvSpPr/>
              <p:nvPr/>
            </p:nvSpPr>
            <p:spPr>
              <a:xfrm rot="16200000">
                <a:off x="5312560" y="2676529"/>
                <a:ext cx="438150" cy="542924"/>
              </a:xfrm>
              <a:prstGeom prst="flowChartDe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49" name="Oval 48"/>
              <p:cNvSpPr/>
              <p:nvPr/>
            </p:nvSpPr>
            <p:spPr>
              <a:xfrm>
                <a:off x="5379243" y="2438399"/>
                <a:ext cx="304800" cy="29051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sp>
          <p:nvSpPr>
            <p:cNvPr id="160" name="Rectangle 159"/>
            <p:cNvSpPr/>
            <p:nvPr/>
          </p:nvSpPr>
          <p:spPr>
            <a:xfrm>
              <a:off x="3764977" y="3625286"/>
              <a:ext cx="559769" cy="430887"/>
            </a:xfrm>
            <a:prstGeom prst="rect">
              <a:avLst/>
            </a:prstGeom>
          </p:spPr>
          <p:txBody>
            <a:bodyPr wrap="none">
              <a:spAutoFit/>
            </a:bodyPr>
            <a:lstStyle/>
            <a:p>
              <a:pPr algn="ctr"/>
              <a:r>
                <a:rPr lang="en-GB" sz="1100" b="1" i="1" dirty="0">
                  <a:solidFill>
                    <a:srgbClr val="6D806A"/>
                  </a:solidFill>
                </a:rPr>
                <a:t>Expert</a:t>
              </a:r>
            </a:p>
            <a:p>
              <a:pPr algn="ctr"/>
              <a:r>
                <a:rPr lang="en-GB" sz="1100" b="1" i="1" dirty="0">
                  <a:solidFill>
                    <a:srgbClr val="6D806A"/>
                  </a:solidFill>
                </a:rPr>
                <a:t>Group</a:t>
              </a:r>
            </a:p>
          </p:txBody>
        </p:sp>
      </p:grpSp>
      <p:sp>
        <p:nvSpPr>
          <p:cNvPr id="161" name="Rectangle 160"/>
          <p:cNvSpPr/>
          <p:nvPr/>
        </p:nvSpPr>
        <p:spPr>
          <a:xfrm>
            <a:off x="3750759" y="1772670"/>
            <a:ext cx="859531" cy="253916"/>
          </a:xfrm>
          <a:prstGeom prst="rect">
            <a:avLst/>
          </a:prstGeom>
        </p:spPr>
        <p:txBody>
          <a:bodyPr wrap="none">
            <a:spAutoFit/>
          </a:bodyPr>
          <a:lstStyle/>
          <a:p>
            <a:pPr algn="ctr"/>
            <a:r>
              <a:rPr lang="en-GB" sz="1050" b="1" dirty="0">
                <a:solidFill>
                  <a:schemeClr val="accent6">
                    <a:lumMod val="75000"/>
                  </a:schemeClr>
                </a:solidFill>
              </a:rPr>
              <a:t>Coordinates</a:t>
            </a:r>
          </a:p>
        </p:txBody>
      </p:sp>
      <p:sp>
        <p:nvSpPr>
          <p:cNvPr id="162" name="Rectangle 161"/>
          <p:cNvSpPr/>
          <p:nvPr/>
        </p:nvSpPr>
        <p:spPr>
          <a:xfrm>
            <a:off x="4173914" y="4351125"/>
            <a:ext cx="747320" cy="430887"/>
          </a:xfrm>
          <a:prstGeom prst="rect">
            <a:avLst/>
          </a:prstGeom>
        </p:spPr>
        <p:txBody>
          <a:bodyPr wrap="none">
            <a:spAutoFit/>
          </a:bodyPr>
          <a:lstStyle/>
          <a:p>
            <a:pPr algn="ctr"/>
            <a:r>
              <a:rPr lang="en-GB" sz="1100" b="1" i="1" dirty="0">
                <a:solidFill>
                  <a:srgbClr val="6D806A"/>
                </a:solidFill>
              </a:rPr>
              <a:t>Draft</a:t>
            </a:r>
          </a:p>
          <a:p>
            <a:pPr algn="ctr"/>
            <a:r>
              <a:rPr lang="en-GB" sz="1100" b="1" i="1" dirty="0">
                <a:solidFill>
                  <a:srgbClr val="6D806A"/>
                </a:solidFill>
              </a:rPr>
              <a:t>Roadmap</a:t>
            </a:r>
          </a:p>
        </p:txBody>
      </p:sp>
      <p:sp>
        <p:nvSpPr>
          <p:cNvPr id="163" name="Rectangle 162"/>
          <p:cNvSpPr/>
          <p:nvPr/>
        </p:nvSpPr>
        <p:spPr>
          <a:xfrm>
            <a:off x="5555278" y="4351125"/>
            <a:ext cx="926857" cy="430887"/>
          </a:xfrm>
          <a:prstGeom prst="rect">
            <a:avLst/>
          </a:prstGeom>
        </p:spPr>
        <p:txBody>
          <a:bodyPr wrap="none">
            <a:spAutoFit/>
          </a:bodyPr>
          <a:lstStyle/>
          <a:p>
            <a:pPr algn="ctr"/>
            <a:r>
              <a:rPr lang="en-GB" sz="1100" b="1" i="1" dirty="0">
                <a:solidFill>
                  <a:srgbClr val="6D806A"/>
                </a:solidFill>
              </a:rPr>
              <a:t>Wide</a:t>
            </a:r>
          </a:p>
          <a:p>
            <a:pPr algn="ctr"/>
            <a:r>
              <a:rPr lang="en-GB" sz="1100" b="1" i="1" dirty="0">
                <a:solidFill>
                  <a:srgbClr val="6D806A"/>
                </a:solidFill>
              </a:rPr>
              <a:t>Consultation</a:t>
            </a:r>
          </a:p>
        </p:txBody>
      </p:sp>
      <p:sp>
        <p:nvSpPr>
          <p:cNvPr id="164" name="Rectangle 163"/>
          <p:cNvSpPr/>
          <p:nvPr/>
        </p:nvSpPr>
        <p:spPr>
          <a:xfrm>
            <a:off x="7306407" y="4351125"/>
            <a:ext cx="747320" cy="430887"/>
          </a:xfrm>
          <a:prstGeom prst="rect">
            <a:avLst/>
          </a:prstGeom>
        </p:spPr>
        <p:txBody>
          <a:bodyPr wrap="none">
            <a:spAutoFit/>
          </a:bodyPr>
          <a:lstStyle/>
          <a:p>
            <a:pPr algn="ctr"/>
            <a:r>
              <a:rPr lang="en-GB" sz="1100" b="1" i="1" dirty="0">
                <a:solidFill>
                  <a:srgbClr val="6D806A"/>
                </a:solidFill>
              </a:rPr>
              <a:t>Agreed</a:t>
            </a:r>
          </a:p>
          <a:p>
            <a:pPr algn="ctr"/>
            <a:r>
              <a:rPr lang="en-GB" sz="1100" b="1" i="1" dirty="0">
                <a:solidFill>
                  <a:srgbClr val="6D806A"/>
                </a:solidFill>
              </a:rPr>
              <a:t>Roadmap</a:t>
            </a:r>
          </a:p>
        </p:txBody>
      </p:sp>
      <p:pic>
        <p:nvPicPr>
          <p:cNvPr id="178" name="Picture 177" descr="biodiversityknowledgenetwork.jpg">
            <a:extLst>
              <a:ext uri="{FF2B5EF4-FFF2-40B4-BE49-F238E27FC236}">
                <a16:creationId xmlns:a16="http://schemas.microsoft.com/office/drawing/2014/main" id="{CBC0259F-0460-4080-B881-0FF80C9DB18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660536" y="1863542"/>
            <a:ext cx="661334" cy="661334"/>
          </a:xfrm>
          <a:prstGeom prst="rect">
            <a:avLst/>
          </a:prstGeom>
        </p:spPr>
      </p:pic>
      <p:grpSp>
        <p:nvGrpSpPr>
          <p:cNvPr id="35" name="Group 34">
            <a:extLst>
              <a:ext uri="{FF2B5EF4-FFF2-40B4-BE49-F238E27FC236}">
                <a16:creationId xmlns:a16="http://schemas.microsoft.com/office/drawing/2014/main" id="{B83CDD0E-0402-43EA-BD52-55848EE15ECB}"/>
              </a:ext>
            </a:extLst>
          </p:cNvPr>
          <p:cNvGrpSpPr/>
          <p:nvPr/>
        </p:nvGrpSpPr>
        <p:grpSpPr>
          <a:xfrm>
            <a:off x="7186259" y="2781841"/>
            <a:ext cx="987616" cy="1516961"/>
            <a:chOff x="7186259" y="2781841"/>
            <a:chExt cx="987616" cy="1516961"/>
          </a:xfrm>
        </p:grpSpPr>
        <p:sp>
          <p:nvSpPr>
            <p:cNvPr id="320" name="Folded Corner 95">
              <a:extLst>
                <a:ext uri="{FF2B5EF4-FFF2-40B4-BE49-F238E27FC236}">
                  <a16:creationId xmlns:a16="http://schemas.microsoft.com/office/drawing/2014/main" id="{F14CB54B-931C-4962-A1FA-A71EDB0549A1}"/>
                </a:ext>
              </a:extLst>
            </p:cNvPr>
            <p:cNvSpPr/>
            <p:nvPr/>
          </p:nvSpPr>
          <p:spPr>
            <a:xfrm>
              <a:off x="7186259" y="2781841"/>
              <a:ext cx="987616" cy="1516961"/>
            </a:xfrm>
            <a:prstGeom prst="foldedCorner">
              <a:avLst>
                <a:gd name="adj" fmla="val 23570"/>
              </a:avLst>
            </a:prstGeom>
            <a:ln w="12700">
              <a:solidFill>
                <a:srgbClr val="6D806A"/>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21" name="Picture 320">
              <a:extLst>
                <a:ext uri="{FF2B5EF4-FFF2-40B4-BE49-F238E27FC236}">
                  <a16:creationId xmlns:a16="http://schemas.microsoft.com/office/drawing/2014/main" id="{26A716CC-4508-484A-9284-2BE70B7B51C4}"/>
                </a:ext>
              </a:extLst>
            </p:cNvPr>
            <p:cNvPicPr>
              <a:picLocks noChangeAspect="1"/>
            </p:cNvPicPr>
            <p:nvPr/>
          </p:nvPicPr>
          <p:blipFill>
            <a:blip r:embed="rId24"/>
            <a:stretch>
              <a:fillRect/>
            </a:stretch>
          </p:blipFill>
          <p:spPr>
            <a:xfrm>
              <a:off x="7267645" y="2889777"/>
              <a:ext cx="828262" cy="1231200"/>
            </a:xfrm>
            <a:prstGeom prst="rect">
              <a:avLst/>
            </a:prstGeom>
          </p:spPr>
        </p:pic>
      </p:grpSp>
    </p:spTree>
    <p:extLst>
      <p:ext uri="{BB962C8B-B14F-4D97-AF65-F5344CB8AC3E}">
        <p14:creationId xmlns:p14="http://schemas.microsoft.com/office/powerpoint/2010/main" val="16634979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Investment priorities</a:t>
            </a:r>
            <a:endParaRPr lang="en-GB" dirty="0"/>
          </a:p>
        </p:txBody>
      </p:sp>
      <p:sp>
        <p:nvSpPr>
          <p:cNvPr id="4" name="Text Placeholder 3"/>
          <p:cNvSpPr>
            <a:spLocks noGrp="1"/>
          </p:cNvSpPr>
          <p:nvPr>
            <p:ph type="body" sz="quarter" idx="10"/>
          </p:nvPr>
        </p:nvSpPr>
        <p:spPr/>
        <p:txBody>
          <a:bodyPr/>
          <a:lstStyle/>
          <a:p>
            <a:endParaRPr lang="en-GB"/>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25" y="936703"/>
            <a:ext cx="3564000" cy="461224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1817" y="1222770"/>
            <a:ext cx="3564000" cy="461224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309" y="1508837"/>
            <a:ext cx="3564000" cy="461224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2800" y="1794903"/>
            <a:ext cx="3564000" cy="4612246"/>
          </a:xfrm>
          <a:prstGeom prst="rect">
            <a:avLst/>
          </a:prstGeom>
        </p:spPr>
      </p:pic>
    </p:spTree>
    <p:extLst>
      <p:ext uri="{BB962C8B-B14F-4D97-AF65-F5344CB8AC3E}">
        <p14:creationId xmlns:p14="http://schemas.microsoft.com/office/powerpoint/2010/main" val="3212000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ormAutofit/>
          </a:bodyPr>
          <a:lstStyle/>
          <a:p>
            <a:r>
              <a:rPr lang="en-GB" dirty="0"/>
              <a:t>GBIC2: Coordinating GBIO Implementation</a:t>
            </a:r>
          </a:p>
        </p:txBody>
      </p:sp>
      <p:sp>
        <p:nvSpPr>
          <p:cNvPr id="3" name="Text Placeholder 2"/>
          <p:cNvSpPr>
            <a:spLocks noGrp="1"/>
          </p:cNvSpPr>
          <p:nvPr>
            <p:ph type="body" sz="quarter" idx="10"/>
          </p:nvPr>
        </p:nvSpPr>
        <p:spPr/>
        <p:txBody>
          <a:bodyPr/>
          <a:lstStyle/>
          <a:p>
            <a:endParaRPr lang="en-GB" dirty="0"/>
          </a:p>
        </p:txBody>
      </p:sp>
      <p:sp>
        <p:nvSpPr>
          <p:cNvPr id="107" name="Rectangle 106"/>
          <p:cNvSpPr/>
          <p:nvPr/>
        </p:nvSpPr>
        <p:spPr>
          <a:xfrm>
            <a:off x="3283090" y="5568315"/>
            <a:ext cx="2577822" cy="369332"/>
          </a:xfrm>
          <a:prstGeom prst="rect">
            <a:avLst/>
          </a:prstGeom>
        </p:spPr>
        <p:txBody>
          <a:bodyPr wrap="none">
            <a:spAutoFit/>
          </a:bodyPr>
          <a:lstStyle/>
          <a:p>
            <a:pPr algn="ctr"/>
            <a:r>
              <a:rPr lang="en-GB" b="1" dirty="0">
                <a:solidFill>
                  <a:schemeClr val="accent6">
                    <a:lumMod val="75000"/>
                  </a:schemeClr>
                </a:solidFill>
              </a:rPr>
              <a:t>Coordinating Mechanism</a:t>
            </a:r>
          </a:p>
        </p:txBody>
      </p:sp>
      <p:grpSp>
        <p:nvGrpSpPr>
          <p:cNvPr id="124" name="Group 123"/>
          <p:cNvGrpSpPr/>
          <p:nvPr/>
        </p:nvGrpSpPr>
        <p:grpSpPr>
          <a:xfrm>
            <a:off x="2853841" y="5405725"/>
            <a:ext cx="3436320" cy="276999"/>
            <a:chOff x="4254591" y="4672928"/>
            <a:chExt cx="3436320" cy="276999"/>
          </a:xfrm>
        </p:grpSpPr>
        <p:sp>
          <p:nvSpPr>
            <p:cNvPr id="108" name="Rectangle 107"/>
            <p:cNvSpPr/>
            <p:nvPr/>
          </p:nvSpPr>
          <p:spPr>
            <a:xfrm>
              <a:off x="4254591" y="4672928"/>
              <a:ext cx="949299" cy="276999"/>
            </a:xfrm>
            <a:prstGeom prst="rect">
              <a:avLst/>
            </a:prstGeom>
          </p:spPr>
          <p:txBody>
            <a:bodyPr wrap="none">
              <a:spAutoFit/>
            </a:bodyPr>
            <a:lstStyle/>
            <a:p>
              <a:pPr algn="ctr"/>
              <a:r>
                <a:rPr lang="en-GB" sz="1200" b="1" i="1" dirty="0">
                  <a:solidFill>
                    <a:schemeClr val="accent6">
                      <a:lumMod val="75000"/>
                    </a:schemeClr>
                  </a:solidFill>
                </a:rPr>
                <a:t>Governance</a:t>
              </a:r>
            </a:p>
          </p:txBody>
        </p:sp>
        <p:sp>
          <p:nvSpPr>
            <p:cNvPr id="109" name="Rectangle 108"/>
            <p:cNvSpPr/>
            <p:nvPr/>
          </p:nvSpPr>
          <p:spPr>
            <a:xfrm>
              <a:off x="6495967" y="4672928"/>
              <a:ext cx="1194944" cy="276999"/>
            </a:xfrm>
            <a:prstGeom prst="rect">
              <a:avLst/>
            </a:prstGeom>
          </p:spPr>
          <p:txBody>
            <a:bodyPr wrap="none">
              <a:spAutoFit/>
            </a:bodyPr>
            <a:lstStyle/>
            <a:p>
              <a:pPr algn="ctr"/>
              <a:r>
                <a:rPr lang="en-GB" sz="1200" b="1" i="1" dirty="0">
                  <a:solidFill>
                    <a:schemeClr val="accent6">
                      <a:lumMod val="75000"/>
                    </a:schemeClr>
                  </a:solidFill>
                </a:rPr>
                <a:t>Communication</a:t>
              </a:r>
            </a:p>
          </p:txBody>
        </p:sp>
        <p:sp>
          <p:nvSpPr>
            <p:cNvPr id="110" name="Rectangle 109"/>
            <p:cNvSpPr/>
            <p:nvPr/>
          </p:nvSpPr>
          <p:spPr>
            <a:xfrm>
              <a:off x="5215385" y="4672928"/>
              <a:ext cx="1316451" cy="276999"/>
            </a:xfrm>
            <a:prstGeom prst="rect">
              <a:avLst/>
            </a:prstGeom>
          </p:spPr>
          <p:txBody>
            <a:bodyPr wrap="none">
              <a:spAutoFit/>
            </a:bodyPr>
            <a:lstStyle/>
            <a:p>
              <a:pPr algn="ctr"/>
              <a:r>
                <a:rPr lang="en-GB" sz="1200" b="1" i="1" dirty="0">
                  <a:solidFill>
                    <a:schemeClr val="accent6">
                      <a:lumMod val="75000"/>
                    </a:schemeClr>
                  </a:solidFill>
                </a:rPr>
                <a:t>Technical Support</a:t>
              </a:r>
            </a:p>
          </p:txBody>
        </p:sp>
      </p:grpSp>
      <p:sp>
        <p:nvSpPr>
          <p:cNvPr id="111" name="Rectangle 110"/>
          <p:cNvSpPr/>
          <p:nvPr/>
        </p:nvSpPr>
        <p:spPr>
          <a:xfrm>
            <a:off x="3593335" y="5841536"/>
            <a:ext cx="1957332" cy="276999"/>
          </a:xfrm>
          <a:prstGeom prst="rect">
            <a:avLst/>
          </a:prstGeom>
        </p:spPr>
        <p:txBody>
          <a:bodyPr wrap="none">
            <a:spAutoFit/>
          </a:bodyPr>
          <a:lstStyle/>
          <a:p>
            <a:pPr algn="ctr"/>
            <a:r>
              <a:rPr lang="en-GB" sz="1200" b="1" i="1" dirty="0">
                <a:solidFill>
                  <a:schemeClr val="accent6">
                    <a:lumMod val="75000"/>
                  </a:schemeClr>
                </a:solidFill>
              </a:rPr>
              <a:t>Funding and  Sustainability</a:t>
            </a:r>
          </a:p>
        </p:txBody>
      </p:sp>
      <p:sp>
        <p:nvSpPr>
          <p:cNvPr id="112" name="Rectangle 111"/>
          <p:cNvSpPr/>
          <p:nvPr/>
        </p:nvSpPr>
        <p:spPr>
          <a:xfrm>
            <a:off x="4038714" y="6017773"/>
            <a:ext cx="1066574" cy="276999"/>
          </a:xfrm>
          <a:prstGeom prst="rect">
            <a:avLst/>
          </a:prstGeom>
        </p:spPr>
        <p:txBody>
          <a:bodyPr wrap="none">
            <a:spAutoFit/>
          </a:bodyPr>
          <a:lstStyle/>
          <a:p>
            <a:pPr algn="ctr"/>
            <a:r>
              <a:rPr lang="en-GB" sz="1200" b="1" i="1" dirty="0">
                <a:solidFill>
                  <a:schemeClr val="accent6">
                    <a:lumMod val="75000"/>
                  </a:schemeClr>
                </a:solidFill>
              </a:rPr>
              <a:t>Best Practices</a:t>
            </a:r>
          </a:p>
        </p:txBody>
      </p:sp>
      <p:grpSp>
        <p:nvGrpSpPr>
          <p:cNvPr id="11" name="Group 10">
            <a:extLst>
              <a:ext uri="{FF2B5EF4-FFF2-40B4-BE49-F238E27FC236}">
                <a16:creationId xmlns:a16="http://schemas.microsoft.com/office/drawing/2014/main" id="{0D4358CB-7EC4-43E4-836F-7E5801B4506B}"/>
              </a:ext>
            </a:extLst>
          </p:cNvPr>
          <p:cNvGrpSpPr/>
          <p:nvPr/>
        </p:nvGrpSpPr>
        <p:grpSpPr>
          <a:xfrm>
            <a:off x="3636001" y="960602"/>
            <a:ext cx="1872000" cy="816255"/>
            <a:chOff x="3636001" y="1040114"/>
            <a:chExt cx="1872000" cy="816255"/>
          </a:xfrm>
        </p:grpSpPr>
        <p:grpSp>
          <p:nvGrpSpPr>
            <p:cNvPr id="106" name="Group 105"/>
            <p:cNvGrpSpPr/>
            <p:nvPr/>
          </p:nvGrpSpPr>
          <p:grpSpPr>
            <a:xfrm>
              <a:off x="4661001" y="1211928"/>
              <a:ext cx="433760" cy="419848"/>
              <a:chOff x="5789573" y="1111603"/>
              <a:chExt cx="433760" cy="419848"/>
            </a:xfrm>
          </p:grpSpPr>
          <p:sp>
            <p:nvSpPr>
              <p:cNvPr id="94" name="Flowchart: Delay 93"/>
              <p:cNvSpPr/>
              <p:nvPr/>
            </p:nvSpPr>
            <p:spPr>
              <a:xfrm rot="16200000">
                <a:off x="5920601" y="1206538"/>
                <a:ext cx="171704" cy="209528"/>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5" name="Oval 94"/>
              <p:cNvSpPr/>
              <p:nvPr/>
            </p:nvSpPr>
            <p:spPr>
              <a:xfrm>
                <a:off x="5947638" y="1111603"/>
                <a:ext cx="117630" cy="11384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0" name="Flowchart: Delay 99"/>
              <p:cNvSpPr/>
              <p:nvPr/>
            </p:nvSpPr>
            <p:spPr>
              <a:xfrm rot="16200000">
                <a:off x="5808485" y="1340835"/>
                <a:ext cx="171704" cy="209528"/>
              </a:xfrm>
              <a:prstGeom prst="flowChartDela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01" name="Oval 100"/>
              <p:cNvSpPr/>
              <p:nvPr/>
            </p:nvSpPr>
            <p:spPr>
              <a:xfrm>
                <a:off x="5835522" y="1245899"/>
                <a:ext cx="117630" cy="11384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02" name="Flowchart: Delay 101"/>
              <p:cNvSpPr/>
              <p:nvPr/>
            </p:nvSpPr>
            <p:spPr>
              <a:xfrm rot="16200000">
                <a:off x="6032717" y="1340835"/>
                <a:ext cx="171704" cy="209528"/>
              </a:xfrm>
              <a:prstGeom prst="flowChartDe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3" name="Oval 102"/>
              <p:cNvSpPr/>
              <p:nvPr/>
            </p:nvSpPr>
            <p:spPr>
              <a:xfrm>
                <a:off x="6059754" y="1245899"/>
                <a:ext cx="117630" cy="11384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sp>
          <p:nvSpPr>
            <p:cNvPr id="113" name="Rectangle 112"/>
            <p:cNvSpPr/>
            <p:nvPr/>
          </p:nvSpPr>
          <p:spPr>
            <a:xfrm>
              <a:off x="3763072" y="1195967"/>
              <a:ext cx="1021433" cy="461665"/>
            </a:xfrm>
            <a:prstGeom prst="rect">
              <a:avLst/>
            </a:prstGeom>
          </p:spPr>
          <p:txBody>
            <a:bodyPr wrap="none">
              <a:spAutoFit/>
            </a:bodyPr>
            <a:lstStyle/>
            <a:p>
              <a:pPr algn="ctr"/>
              <a:r>
                <a:rPr lang="en-GB" sz="1200" b="1" i="1" dirty="0" smtClean="0">
                  <a:solidFill>
                    <a:schemeClr val="accent6">
                      <a:lumMod val="75000"/>
                    </a:schemeClr>
                  </a:solidFill>
                </a:rPr>
                <a:t>Coordination</a:t>
              </a:r>
            </a:p>
            <a:p>
              <a:pPr algn="ctr"/>
              <a:r>
                <a:rPr lang="en-GB" sz="1200" b="1" i="1" dirty="0" smtClean="0">
                  <a:solidFill>
                    <a:schemeClr val="accent6">
                      <a:lumMod val="75000"/>
                    </a:schemeClr>
                  </a:solidFill>
                </a:rPr>
                <a:t>Team</a:t>
              </a:r>
              <a:endParaRPr lang="en-GB" sz="1200" b="1" i="1" dirty="0">
                <a:solidFill>
                  <a:schemeClr val="accent6">
                    <a:lumMod val="75000"/>
                  </a:schemeClr>
                </a:solidFill>
              </a:endParaRPr>
            </a:p>
          </p:txBody>
        </p:sp>
        <p:sp>
          <p:nvSpPr>
            <p:cNvPr id="120" name="Oval 119"/>
            <p:cNvSpPr/>
            <p:nvPr/>
          </p:nvSpPr>
          <p:spPr>
            <a:xfrm>
              <a:off x="3636001" y="1040114"/>
              <a:ext cx="1872000" cy="816255"/>
            </a:xfrm>
            <a:prstGeom prst="ellipse">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cxnSp>
        <p:nvCxnSpPr>
          <p:cNvPr id="63" name="Curved Connector 62"/>
          <p:cNvCxnSpPr>
            <a:cxnSpLocks/>
            <a:stCxn id="120" idx="4"/>
            <a:endCxn id="4" idx="3"/>
          </p:cNvCxnSpPr>
          <p:nvPr/>
        </p:nvCxnSpPr>
        <p:spPr>
          <a:xfrm rot="5400000">
            <a:off x="4173806" y="2072348"/>
            <a:ext cx="693687" cy="102704"/>
          </a:xfrm>
          <a:prstGeom prst="curvedConnector2">
            <a:avLst/>
          </a:prstGeom>
          <a:ln>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90F9D20B-0389-44ED-A16A-6494226E66AD}"/>
              </a:ext>
            </a:extLst>
          </p:cNvPr>
          <p:cNvPicPr>
            <a:picLocks noChangeAspect="1"/>
          </p:cNvPicPr>
          <p:nvPr/>
        </p:nvPicPr>
        <p:blipFill>
          <a:blip r:embed="rId3"/>
          <a:stretch>
            <a:fillRect/>
          </a:stretch>
        </p:blipFill>
        <p:spPr>
          <a:xfrm>
            <a:off x="869297" y="1485869"/>
            <a:ext cx="3600000" cy="1969350"/>
          </a:xfrm>
          <a:prstGeom prst="rect">
            <a:avLst/>
          </a:prstGeom>
        </p:spPr>
      </p:pic>
      <p:pic>
        <p:nvPicPr>
          <p:cNvPr id="6" name="Picture 5">
            <a:extLst>
              <a:ext uri="{FF2B5EF4-FFF2-40B4-BE49-F238E27FC236}">
                <a16:creationId xmlns:a16="http://schemas.microsoft.com/office/drawing/2014/main" id="{5E45F300-E96C-46CB-8967-617F8722939C}"/>
              </a:ext>
            </a:extLst>
          </p:cNvPr>
          <p:cNvPicPr>
            <a:picLocks noChangeAspect="1"/>
          </p:cNvPicPr>
          <p:nvPr/>
        </p:nvPicPr>
        <p:blipFill>
          <a:blip r:embed="rId4"/>
          <a:stretch>
            <a:fillRect/>
          </a:stretch>
        </p:blipFill>
        <p:spPr>
          <a:xfrm>
            <a:off x="4674706" y="1487615"/>
            <a:ext cx="3600000" cy="1965858"/>
          </a:xfrm>
          <a:prstGeom prst="rect">
            <a:avLst/>
          </a:prstGeom>
        </p:spPr>
      </p:pic>
      <p:pic>
        <p:nvPicPr>
          <p:cNvPr id="7" name="Picture 6">
            <a:extLst>
              <a:ext uri="{FF2B5EF4-FFF2-40B4-BE49-F238E27FC236}">
                <a16:creationId xmlns:a16="http://schemas.microsoft.com/office/drawing/2014/main" id="{49BF3551-325E-4D4C-8157-CDDD97F3F56C}"/>
              </a:ext>
            </a:extLst>
          </p:cNvPr>
          <p:cNvPicPr>
            <a:picLocks noChangeAspect="1"/>
          </p:cNvPicPr>
          <p:nvPr/>
        </p:nvPicPr>
        <p:blipFill>
          <a:blip r:embed="rId5"/>
          <a:stretch>
            <a:fillRect/>
          </a:stretch>
        </p:blipFill>
        <p:spPr>
          <a:xfrm>
            <a:off x="869297" y="3478578"/>
            <a:ext cx="3600000" cy="1965858"/>
          </a:xfrm>
          <a:prstGeom prst="rect">
            <a:avLst/>
          </a:prstGeom>
        </p:spPr>
      </p:pic>
      <p:pic>
        <p:nvPicPr>
          <p:cNvPr id="10" name="Picture 9">
            <a:extLst>
              <a:ext uri="{FF2B5EF4-FFF2-40B4-BE49-F238E27FC236}">
                <a16:creationId xmlns:a16="http://schemas.microsoft.com/office/drawing/2014/main" id="{86FB1DD1-7254-4BDD-BF7E-1DE8377197DD}"/>
              </a:ext>
            </a:extLst>
          </p:cNvPr>
          <p:cNvPicPr>
            <a:picLocks noChangeAspect="1"/>
          </p:cNvPicPr>
          <p:nvPr/>
        </p:nvPicPr>
        <p:blipFill>
          <a:blip r:embed="rId6"/>
          <a:stretch>
            <a:fillRect/>
          </a:stretch>
        </p:blipFill>
        <p:spPr>
          <a:xfrm>
            <a:off x="4674706" y="3480324"/>
            <a:ext cx="3600000" cy="1962367"/>
          </a:xfrm>
          <a:prstGeom prst="rect">
            <a:avLst/>
          </a:prstGeom>
        </p:spPr>
      </p:pic>
      <p:cxnSp>
        <p:nvCxnSpPr>
          <p:cNvPr id="468" name="Curved Connector 62">
            <a:extLst>
              <a:ext uri="{FF2B5EF4-FFF2-40B4-BE49-F238E27FC236}">
                <a16:creationId xmlns:a16="http://schemas.microsoft.com/office/drawing/2014/main" id="{7E9F7D22-0C5F-4FBC-999B-52D680C3FACE}"/>
              </a:ext>
            </a:extLst>
          </p:cNvPr>
          <p:cNvCxnSpPr>
            <a:cxnSpLocks/>
            <a:stCxn id="120" idx="4"/>
            <a:endCxn id="6" idx="1"/>
          </p:cNvCxnSpPr>
          <p:nvPr/>
        </p:nvCxnSpPr>
        <p:spPr>
          <a:xfrm rot="16200000" flipH="1">
            <a:off x="4276510" y="2072347"/>
            <a:ext cx="693687" cy="102705"/>
          </a:xfrm>
          <a:prstGeom prst="curvedConnector2">
            <a:avLst/>
          </a:prstGeom>
          <a:ln>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9" name="Curved Connector 62">
            <a:extLst>
              <a:ext uri="{FF2B5EF4-FFF2-40B4-BE49-F238E27FC236}">
                <a16:creationId xmlns:a16="http://schemas.microsoft.com/office/drawing/2014/main" id="{5196836D-5F41-455C-BFCD-F20A4A1FF9F6}"/>
              </a:ext>
            </a:extLst>
          </p:cNvPr>
          <p:cNvCxnSpPr>
            <a:cxnSpLocks/>
            <a:stCxn id="120" idx="4"/>
            <a:endCxn id="10" idx="1"/>
          </p:cNvCxnSpPr>
          <p:nvPr/>
        </p:nvCxnSpPr>
        <p:spPr>
          <a:xfrm rot="16200000" flipH="1">
            <a:off x="3281028" y="3067829"/>
            <a:ext cx="2684651" cy="102705"/>
          </a:xfrm>
          <a:prstGeom prst="curvedConnector2">
            <a:avLst/>
          </a:prstGeom>
          <a:ln>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0" name="Curved Connector 62">
            <a:extLst>
              <a:ext uri="{FF2B5EF4-FFF2-40B4-BE49-F238E27FC236}">
                <a16:creationId xmlns:a16="http://schemas.microsoft.com/office/drawing/2014/main" id="{9225CDD9-39F0-49D5-869E-84620B42F1A6}"/>
              </a:ext>
            </a:extLst>
          </p:cNvPr>
          <p:cNvCxnSpPr>
            <a:cxnSpLocks/>
            <a:stCxn id="120" idx="4"/>
            <a:endCxn id="7" idx="3"/>
          </p:cNvCxnSpPr>
          <p:nvPr/>
        </p:nvCxnSpPr>
        <p:spPr>
          <a:xfrm rot="5400000">
            <a:off x="3178324" y="3067830"/>
            <a:ext cx="2684650" cy="102704"/>
          </a:xfrm>
          <a:prstGeom prst="curvedConnector2">
            <a:avLst/>
          </a:prstGeom>
          <a:ln>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218662" y="869113"/>
            <a:ext cx="8706678" cy="5423452"/>
          </a:xfrm>
          <a:prstGeom prst="ellipse">
            <a:avLst/>
          </a:prstGeom>
          <a:noFill/>
          <a:ln w="50800"/>
        </p:spPr>
        <p:style>
          <a:lnRef idx="2">
            <a:schemeClr val="accent6"/>
          </a:lnRef>
          <a:fillRef idx="1">
            <a:schemeClr val="lt1"/>
          </a:fillRef>
          <a:effectRef idx="0">
            <a:schemeClr val="accent6"/>
          </a:effectRef>
          <a:fontRef idx="minor">
            <a:schemeClr val="dk1"/>
          </a:fontRef>
        </p:style>
        <p:txBody>
          <a:bodyPr tIns="0" rtlCol="0" anchor="t"/>
          <a:lstStyle/>
          <a:p>
            <a:pPr algn="ctr"/>
            <a:endParaRPr lang="en-GB" b="1" dirty="0">
              <a:solidFill>
                <a:schemeClr val="accent6">
                  <a:lumMod val="75000"/>
                </a:schemeClr>
              </a:solidFill>
            </a:endParaRPr>
          </a:p>
        </p:txBody>
      </p:sp>
    </p:spTree>
    <p:extLst>
      <p:ext uri="{BB962C8B-B14F-4D97-AF65-F5344CB8AC3E}">
        <p14:creationId xmlns:p14="http://schemas.microsoft.com/office/powerpoint/2010/main" val="1693065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67837" y="6503248"/>
            <a:ext cx="7156324" cy="383119"/>
          </a:xfrm>
        </p:spPr>
        <p:txBody>
          <a:bodyPr/>
          <a:lstStyle/>
          <a:p>
            <a:r>
              <a:rPr lang="en-AU" dirty="0"/>
              <a:t>Translation icon: </a:t>
            </a:r>
            <a:r>
              <a:rPr lang="en-AU" dirty="0" err="1">
                <a:hlinkClick r:id="rId3"/>
              </a:rPr>
              <a:t>Mgalloway</a:t>
            </a:r>
            <a:r>
              <a:rPr lang="en-AU" dirty="0"/>
              <a:t> / </a:t>
            </a:r>
            <a:r>
              <a:rPr lang="en-GB" dirty="0">
                <a:hlinkClick r:id="rId4"/>
              </a:rPr>
              <a:t>CC-BY-SA-3.0</a:t>
            </a:r>
            <a:r>
              <a:rPr lang="en-GB" dirty="0"/>
              <a:t>  -  Bullet list icon: </a:t>
            </a:r>
            <a:r>
              <a:rPr lang="en-GB" dirty="0">
                <a:hlinkClick r:id="rId5"/>
              </a:rPr>
              <a:t>Chameleon Design, IN</a:t>
            </a:r>
            <a:r>
              <a:rPr lang="en-GB" dirty="0"/>
              <a:t> / </a:t>
            </a:r>
            <a:r>
              <a:rPr lang="en-GB" dirty="0">
                <a:hlinkClick r:id="rId6"/>
              </a:rPr>
              <a:t>CC-BY-3.0</a:t>
            </a:r>
            <a:endParaRPr lang="en-GB" dirty="0"/>
          </a:p>
        </p:txBody>
      </p:sp>
      <p:sp>
        <p:nvSpPr>
          <p:cNvPr id="5" name="Oval 4"/>
          <p:cNvSpPr/>
          <p:nvPr/>
        </p:nvSpPr>
        <p:spPr>
          <a:xfrm>
            <a:off x="1455043" y="965212"/>
            <a:ext cx="6486938" cy="5294890"/>
          </a:xfrm>
          <a:prstGeom prst="ellipse">
            <a:avLst/>
          </a:prstGeom>
          <a:noFill/>
          <a:ln w="50800"/>
        </p:spPr>
        <p:style>
          <a:lnRef idx="2">
            <a:schemeClr val="accent6"/>
          </a:lnRef>
          <a:fillRef idx="1">
            <a:schemeClr val="lt1"/>
          </a:fillRef>
          <a:effectRef idx="0">
            <a:schemeClr val="accent6"/>
          </a:effectRef>
          <a:fontRef idx="minor">
            <a:schemeClr val="dk1"/>
          </a:fontRef>
        </p:style>
        <p:txBody>
          <a:bodyPr tIns="0" rtlCol="0" anchor="t"/>
          <a:lstStyle/>
          <a:p>
            <a:pPr algn="ctr"/>
            <a:endParaRPr lang="en-GB" b="1" dirty="0">
              <a:solidFill>
                <a:schemeClr val="accent6">
                  <a:lumMod val="75000"/>
                </a:schemeClr>
              </a:solidFill>
            </a:endParaRPr>
          </a:p>
        </p:txBody>
      </p:sp>
      <p:grpSp>
        <p:nvGrpSpPr>
          <p:cNvPr id="385" name="Group 384">
            <a:extLst>
              <a:ext uri="{FF2B5EF4-FFF2-40B4-BE49-F238E27FC236}">
                <a16:creationId xmlns:a16="http://schemas.microsoft.com/office/drawing/2014/main" id="{C2D68BBB-DBBA-4442-97AE-334012D85547}"/>
              </a:ext>
            </a:extLst>
          </p:cNvPr>
          <p:cNvGrpSpPr/>
          <p:nvPr/>
        </p:nvGrpSpPr>
        <p:grpSpPr>
          <a:xfrm>
            <a:off x="3762512" y="2963712"/>
            <a:ext cx="1872000" cy="816255"/>
            <a:chOff x="3762512" y="1136213"/>
            <a:chExt cx="1872000" cy="816255"/>
          </a:xfrm>
        </p:grpSpPr>
        <p:grpSp>
          <p:nvGrpSpPr>
            <p:cNvPr id="106" name="Group 105"/>
            <p:cNvGrpSpPr/>
            <p:nvPr/>
          </p:nvGrpSpPr>
          <p:grpSpPr>
            <a:xfrm>
              <a:off x="4814571" y="1321279"/>
              <a:ext cx="433760" cy="419848"/>
              <a:chOff x="6012103" y="1111603"/>
              <a:chExt cx="433760" cy="419848"/>
            </a:xfrm>
          </p:grpSpPr>
          <p:sp>
            <p:nvSpPr>
              <p:cNvPr id="94" name="Flowchart: Delay 93"/>
              <p:cNvSpPr/>
              <p:nvPr/>
            </p:nvSpPr>
            <p:spPr>
              <a:xfrm rot="16200000">
                <a:off x="6143131" y="1206538"/>
                <a:ext cx="171704" cy="209528"/>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5" name="Oval 94"/>
              <p:cNvSpPr/>
              <p:nvPr/>
            </p:nvSpPr>
            <p:spPr>
              <a:xfrm>
                <a:off x="6170168" y="1111603"/>
                <a:ext cx="117630" cy="11384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0" name="Flowchart: Delay 99"/>
              <p:cNvSpPr/>
              <p:nvPr/>
            </p:nvSpPr>
            <p:spPr>
              <a:xfrm rot="16200000">
                <a:off x="6031015" y="1340835"/>
                <a:ext cx="171704" cy="209528"/>
              </a:xfrm>
              <a:prstGeom prst="flowChartDela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01" name="Oval 100"/>
              <p:cNvSpPr/>
              <p:nvPr/>
            </p:nvSpPr>
            <p:spPr>
              <a:xfrm>
                <a:off x="6058052" y="1245899"/>
                <a:ext cx="117630" cy="11384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02" name="Flowchart: Delay 101"/>
              <p:cNvSpPr/>
              <p:nvPr/>
            </p:nvSpPr>
            <p:spPr>
              <a:xfrm rot="16200000">
                <a:off x="6255247" y="1340835"/>
                <a:ext cx="171704" cy="209528"/>
              </a:xfrm>
              <a:prstGeom prst="flowChartDe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3" name="Oval 102"/>
              <p:cNvSpPr/>
              <p:nvPr/>
            </p:nvSpPr>
            <p:spPr>
              <a:xfrm>
                <a:off x="6282284" y="1245899"/>
                <a:ext cx="117630" cy="11384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sp>
          <p:nvSpPr>
            <p:cNvPr id="113" name="Rectangle 112"/>
            <p:cNvSpPr/>
            <p:nvPr/>
          </p:nvSpPr>
          <p:spPr>
            <a:xfrm>
              <a:off x="3916641" y="1305318"/>
              <a:ext cx="1021434" cy="461665"/>
            </a:xfrm>
            <a:prstGeom prst="rect">
              <a:avLst/>
            </a:prstGeom>
          </p:spPr>
          <p:txBody>
            <a:bodyPr wrap="none">
              <a:spAutoFit/>
            </a:bodyPr>
            <a:lstStyle/>
            <a:p>
              <a:pPr algn="ctr"/>
              <a:r>
                <a:rPr lang="en-GB" sz="1200" b="1" i="1" dirty="0">
                  <a:solidFill>
                    <a:schemeClr val="accent6">
                      <a:lumMod val="75000"/>
                    </a:schemeClr>
                  </a:solidFill>
                </a:rPr>
                <a:t>Coordination</a:t>
              </a:r>
            </a:p>
            <a:p>
              <a:pPr algn="ctr"/>
              <a:r>
                <a:rPr lang="en-GB" sz="1200" b="1" i="1" dirty="0">
                  <a:solidFill>
                    <a:schemeClr val="accent6">
                      <a:lumMod val="75000"/>
                    </a:schemeClr>
                  </a:solidFill>
                </a:rPr>
                <a:t>Team</a:t>
              </a:r>
            </a:p>
          </p:txBody>
        </p:sp>
        <p:sp>
          <p:nvSpPr>
            <p:cNvPr id="120" name="Oval 119"/>
            <p:cNvSpPr/>
            <p:nvPr/>
          </p:nvSpPr>
          <p:spPr>
            <a:xfrm>
              <a:off x="3762512" y="1136213"/>
              <a:ext cx="1872000" cy="816255"/>
            </a:xfrm>
            <a:prstGeom prst="ellipse">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cxnSp>
        <p:nvCxnSpPr>
          <p:cNvPr id="63" name="Curved Connector 62"/>
          <p:cNvCxnSpPr>
            <a:cxnSpLocks/>
            <a:stCxn id="120" idx="2"/>
            <a:endCxn id="1040" idx="2"/>
          </p:cNvCxnSpPr>
          <p:nvPr/>
        </p:nvCxnSpPr>
        <p:spPr>
          <a:xfrm rot="10800000">
            <a:off x="3298330" y="2564158"/>
            <a:ext cx="464182" cy="807682"/>
          </a:xfrm>
          <a:prstGeom prst="curvedConnector2">
            <a:avLst/>
          </a:prstGeom>
          <a:ln>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ectangle 163"/>
          <p:cNvSpPr/>
          <p:nvPr/>
        </p:nvSpPr>
        <p:spPr>
          <a:xfrm>
            <a:off x="3757818" y="5800278"/>
            <a:ext cx="1876694" cy="261610"/>
          </a:xfrm>
          <a:prstGeom prst="rect">
            <a:avLst/>
          </a:prstGeom>
        </p:spPr>
        <p:txBody>
          <a:bodyPr wrap="square">
            <a:spAutoFit/>
          </a:bodyPr>
          <a:lstStyle/>
          <a:p>
            <a:pPr algn="ctr"/>
            <a:r>
              <a:rPr lang="en-GB" sz="1100" b="1" i="1" dirty="0">
                <a:solidFill>
                  <a:srgbClr val="6D806A"/>
                </a:solidFill>
              </a:rPr>
              <a:t>Agreed Roadmaps</a:t>
            </a:r>
          </a:p>
        </p:txBody>
      </p:sp>
      <p:grpSp>
        <p:nvGrpSpPr>
          <p:cNvPr id="35" name="Group 34">
            <a:extLst>
              <a:ext uri="{FF2B5EF4-FFF2-40B4-BE49-F238E27FC236}">
                <a16:creationId xmlns:a16="http://schemas.microsoft.com/office/drawing/2014/main" id="{B83CDD0E-0402-43EA-BD52-55848EE15ECB}"/>
              </a:ext>
            </a:extLst>
          </p:cNvPr>
          <p:cNvGrpSpPr/>
          <p:nvPr/>
        </p:nvGrpSpPr>
        <p:grpSpPr>
          <a:xfrm>
            <a:off x="2351035" y="3877064"/>
            <a:ext cx="987616" cy="1516961"/>
            <a:chOff x="7186259" y="2781841"/>
            <a:chExt cx="987616" cy="1516961"/>
          </a:xfrm>
        </p:grpSpPr>
        <p:sp>
          <p:nvSpPr>
            <p:cNvPr id="320" name="Folded Corner 95">
              <a:extLst>
                <a:ext uri="{FF2B5EF4-FFF2-40B4-BE49-F238E27FC236}">
                  <a16:creationId xmlns:a16="http://schemas.microsoft.com/office/drawing/2014/main" id="{F14CB54B-931C-4962-A1FA-A71EDB0549A1}"/>
                </a:ext>
              </a:extLst>
            </p:cNvPr>
            <p:cNvSpPr/>
            <p:nvPr/>
          </p:nvSpPr>
          <p:spPr>
            <a:xfrm>
              <a:off x="7186259" y="2781841"/>
              <a:ext cx="987616" cy="1516961"/>
            </a:xfrm>
            <a:prstGeom prst="foldedCorner">
              <a:avLst>
                <a:gd name="adj" fmla="val 23570"/>
              </a:avLst>
            </a:prstGeom>
            <a:ln w="12700">
              <a:solidFill>
                <a:srgbClr val="6D806A"/>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21" name="Picture 320">
              <a:extLst>
                <a:ext uri="{FF2B5EF4-FFF2-40B4-BE49-F238E27FC236}">
                  <a16:creationId xmlns:a16="http://schemas.microsoft.com/office/drawing/2014/main" id="{26A716CC-4508-484A-9284-2BE70B7B51C4}"/>
                </a:ext>
              </a:extLst>
            </p:cNvPr>
            <p:cNvPicPr>
              <a:picLocks noChangeAspect="1"/>
            </p:cNvPicPr>
            <p:nvPr/>
          </p:nvPicPr>
          <p:blipFill>
            <a:blip r:embed="rId7"/>
            <a:stretch>
              <a:fillRect/>
            </a:stretch>
          </p:blipFill>
          <p:spPr>
            <a:xfrm>
              <a:off x="7267645" y="2889777"/>
              <a:ext cx="828262" cy="1231200"/>
            </a:xfrm>
            <a:prstGeom prst="rect">
              <a:avLst/>
            </a:prstGeom>
          </p:spPr>
        </p:pic>
      </p:grpSp>
      <p:grpSp>
        <p:nvGrpSpPr>
          <p:cNvPr id="6" name="Group 5">
            <a:extLst>
              <a:ext uri="{FF2B5EF4-FFF2-40B4-BE49-F238E27FC236}">
                <a16:creationId xmlns:a16="http://schemas.microsoft.com/office/drawing/2014/main" id="{D08E79C8-053A-40AE-8CBD-6927B50A178C}"/>
              </a:ext>
            </a:extLst>
          </p:cNvPr>
          <p:cNvGrpSpPr/>
          <p:nvPr/>
        </p:nvGrpSpPr>
        <p:grpSpPr>
          <a:xfrm>
            <a:off x="3586815" y="4281094"/>
            <a:ext cx="987616" cy="1516961"/>
            <a:chOff x="6132709" y="2536675"/>
            <a:chExt cx="987616" cy="1516961"/>
          </a:xfrm>
        </p:grpSpPr>
        <p:sp>
          <p:nvSpPr>
            <p:cNvPr id="179" name="Folded Corner 95">
              <a:extLst>
                <a:ext uri="{FF2B5EF4-FFF2-40B4-BE49-F238E27FC236}">
                  <a16:creationId xmlns:a16="http://schemas.microsoft.com/office/drawing/2014/main" id="{298C91C6-6AAD-4C9B-AB8A-079A275970BE}"/>
                </a:ext>
              </a:extLst>
            </p:cNvPr>
            <p:cNvSpPr/>
            <p:nvPr/>
          </p:nvSpPr>
          <p:spPr>
            <a:xfrm>
              <a:off x="6132709" y="2536675"/>
              <a:ext cx="987616" cy="1516961"/>
            </a:xfrm>
            <a:prstGeom prst="foldedCorner">
              <a:avLst>
                <a:gd name="adj" fmla="val 23570"/>
              </a:avLst>
            </a:prstGeom>
            <a:ln w="12700">
              <a:solidFill>
                <a:srgbClr val="745480"/>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rgbClr val="745480"/>
                </a:solidFill>
              </a:endParaRPr>
            </a:p>
          </p:txBody>
        </p:sp>
        <p:pic>
          <p:nvPicPr>
            <p:cNvPr id="180" name="Picture 179">
              <a:extLst>
                <a:ext uri="{FF2B5EF4-FFF2-40B4-BE49-F238E27FC236}">
                  <a16:creationId xmlns:a16="http://schemas.microsoft.com/office/drawing/2014/main" id="{BC1B8F7F-BD5B-4CD7-92BF-48CE71BEDE18}"/>
                </a:ext>
              </a:extLst>
            </p:cNvPr>
            <p:cNvPicPr>
              <a:picLocks noChangeAspect="1"/>
            </p:cNvPicPr>
            <p:nvPr/>
          </p:nvPicPr>
          <p:blipFill>
            <a:blip r:embed="rId8"/>
            <a:stretch>
              <a:fillRect/>
            </a:stretch>
          </p:blipFill>
          <p:spPr>
            <a:xfrm>
              <a:off x="6215543" y="2655524"/>
              <a:ext cx="837551" cy="1231200"/>
            </a:xfrm>
            <a:prstGeom prst="rect">
              <a:avLst/>
            </a:prstGeom>
          </p:spPr>
        </p:pic>
      </p:grpSp>
      <p:grpSp>
        <p:nvGrpSpPr>
          <p:cNvPr id="7" name="Group 6">
            <a:extLst>
              <a:ext uri="{FF2B5EF4-FFF2-40B4-BE49-F238E27FC236}">
                <a16:creationId xmlns:a16="http://schemas.microsoft.com/office/drawing/2014/main" id="{5B0EAAAB-C90E-44DC-AE51-EE822E255FDC}"/>
              </a:ext>
            </a:extLst>
          </p:cNvPr>
          <p:cNvGrpSpPr/>
          <p:nvPr/>
        </p:nvGrpSpPr>
        <p:grpSpPr>
          <a:xfrm>
            <a:off x="4822595" y="4281094"/>
            <a:ext cx="987616" cy="1516961"/>
            <a:chOff x="6132709" y="2536675"/>
            <a:chExt cx="987616" cy="1516961"/>
          </a:xfrm>
        </p:grpSpPr>
        <p:sp>
          <p:nvSpPr>
            <p:cNvPr id="181" name="Folded Corner 95">
              <a:extLst>
                <a:ext uri="{FF2B5EF4-FFF2-40B4-BE49-F238E27FC236}">
                  <a16:creationId xmlns:a16="http://schemas.microsoft.com/office/drawing/2014/main" id="{2554DF58-A797-4FE5-9A5F-9B152FE932A6}"/>
                </a:ext>
              </a:extLst>
            </p:cNvPr>
            <p:cNvSpPr/>
            <p:nvPr/>
          </p:nvSpPr>
          <p:spPr>
            <a:xfrm>
              <a:off x="6132709" y="2536675"/>
              <a:ext cx="987616" cy="1516961"/>
            </a:xfrm>
            <a:prstGeom prst="foldedCorner">
              <a:avLst>
                <a:gd name="adj" fmla="val 23570"/>
              </a:avLst>
            </a:prstGeom>
            <a:ln w="12700">
              <a:solidFill>
                <a:srgbClr val="39617E"/>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rgbClr val="39617E"/>
                </a:solidFill>
              </a:endParaRPr>
            </a:p>
          </p:txBody>
        </p:sp>
        <p:pic>
          <p:nvPicPr>
            <p:cNvPr id="182" name="Picture 181">
              <a:extLst>
                <a:ext uri="{FF2B5EF4-FFF2-40B4-BE49-F238E27FC236}">
                  <a16:creationId xmlns:a16="http://schemas.microsoft.com/office/drawing/2014/main" id="{BF289EF1-ABED-42AC-B04B-C5088892F60D}"/>
                </a:ext>
              </a:extLst>
            </p:cNvPr>
            <p:cNvPicPr>
              <a:picLocks noChangeAspect="1"/>
            </p:cNvPicPr>
            <p:nvPr/>
          </p:nvPicPr>
          <p:blipFill>
            <a:blip r:embed="rId9"/>
            <a:stretch>
              <a:fillRect/>
            </a:stretch>
          </p:blipFill>
          <p:spPr>
            <a:xfrm>
              <a:off x="6216940" y="2651472"/>
              <a:ext cx="834759" cy="1231200"/>
            </a:xfrm>
            <a:prstGeom prst="rect">
              <a:avLst/>
            </a:prstGeom>
          </p:spPr>
        </p:pic>
      </p:grpSp>
      <p:grpSp>
        <p:nvGrpSpPr>
          <p:cNvPr id="10" name="Group 9">
            <a:extLst>
              <a:ext uri="{FF2B5EF4-FFF2-40B4-BE49-F238E27FC236}">
                <a16:creationId xmlns:a16="http://schemas.microsoft.com/office/drawing/2014/main" id="{C003FD92-4378-4CCB-BE9F-A39FE052E8B1}"/>
              </a:ext>
            </a:extLst>
          </p:cNvPr>
          <p:cNvGrpSpPr/>
          <p:nvPr/>
        </p:nvGrpSpPr>
        <p:grpSpPr>
          <a:xfrm>
            <a:off x="6065462" y="3877064"/>
            <a:ext cx="987616" cy="1516961"/>
            <a:chOff x="6132709" y="2536675"/>
            <a:chExt cx="987616" cy="1516961"/>
          </a:xfrm>
        </p:grpSpPr>
        <p:sp>
          <p:nvSpPr>
            <p:cNvPr id="183" name="Folded Corner 95">
              <a:extLst>
                <a:ext uri="{FF2B5EF4-FFF2-40B4-BE49-F238E27FC236}">
                  <a16:creationId xmlns:a16="http://schemas.microsoft.com/office/drawing/2014/main" id="{F50FC8FB-5D99-46A2-A2E8-90818159246A}"/>
                </a:ext>
              </a:extLst>
            </p:cNvPr>
            <p:cNvSpPr/>
            <p:nvPr/>
          </p:nvSpPr>
          <p:spPr>
            <a:xfrm>
              <a:off x="6132709" y="2536675"/>
              <a:ext cx="987616" cy="1516961"/>
            </a:xfrm>
            <a:prstGeom prst="foldedCorner">
              <a:avLst>
                <a:gd name="adj" fmla="val 23570"/>
              </a:avLst>
            </a:prstGeom>
            <a:ln w="12700">
              <a:solidFill>
                <a:srgbClr val="863B64"/>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rgbClr val="863B64"/>
                </a:solidFill>
              </a:endParaRPr>
            </a:p>
          </p:txBody>
        </p:sp>
        <p:pic>
          <p:nvPicPr>
            <p:cNvPr id="184" name="Picture 183">
              <a:extLst>
                <a:ext uri="{FF2B5EF4-FFF2-40B4-BE49-F238E27FC236}">
                  <a16:creationId xmlns:a16="http://schemas.microsoft.com/office/drawing/2014/main" id="{9F18F630-45EF-44E2-8561-57E37DEF9523}"/>
                </a:ext>
              </a:extLst>
            </p:cNvPr>
            <p:cNvPicPr>
              <a:picLocks noChangeAspect="1"/>
            </p:cNvPicPr>
            <p:nvPr/>
          </p:nvPicPr>
          <p:blipFill>
            <a:blip r:embed="rId10"/>
            <a:stretch>
              <a:fillRect/>
            </a:stretch>
          </p:blipFill>
          <p:spPr>
            <a:xfrm>
              <a:off x="6206648" y="2651472"/>
              <a:ext cx="845051" cy="1231200"/>
            </a:xfrm>
            <a:prstGeom prst="rect">
              <a:avLst/>
            </a:prstGeom>
          </p:spPr>
        </p:pic>
      </p:grpSp>
      <p:cxnSp>
        <p:nvCxnSpPr>
          <p:cNvPr id="185" name="Curved Connector 62">
            <a:extLst>
              <a:ext uri="{FF2B5EF4-FFF2-40B4-BE49-F238E27FC236}">
                <a16:creationId xmlns:a16="http://schemas.microsoft.com/office/drawing/2014/main" id="{9774642F-BEB8-4852-B3F4-9CA95C20FF85}"/>
              </a:ext>
            </a:extLst>
          </p:cNvPr>
          <p:cNvCxnSpPr>
            <a:cxnSpLocks/>
            <a:stCxn id="16" idx="3"/>
            <a:endCxn id="71" idx="2"/>
          </p:cNvCxnSpPr>
          <p:nvPr/>
        </p:nvCxnSpPr>
        <p:spPr>
          <a:xfrm>
            <a:off x="1377580" y="3003810"/>
            <a:ext cx="1032525" cy="1211077"/>
          </a:xfrm>
          <a:prstGeom prst="curvedConnector3">
            <a:avLst>
              <a:gd name="adj1" fmla="val 50000"/>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52E18270-19A5-4224-A849-D3DB1801B613}"/>
              </a:ext>
            </a:extLst>
          </p:cNvPr>
          <p:cNvSpPr/>
          <p:nvPr/>
        </p:nvSpPr>
        <p:spPr>
          <a:xfrm>
            <a:off x="2410105" y="4076387"/>
            <a:ext cx="278097" cy="276999"/>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22" name="Curved Connector 62">
            <a:extLst>
              <a:ext uri="{FF2B5EF4-FFF2-40B4-BE49-F238E27FC236}">
                <a16:creationId xmlns:a16="http://schemas.microsoft.com/office/drawing/2014/main" id="{B82E00DE-2CD1-49E7-B20B-5DA6DE295654}"/>
              </a:ext>
            </a:extLst>
          </p:cNvPr>
          <p:cNvCxnSpPr>
            <a:cxnSpLocks/>
            <a:stCxn id="67" idx="3"/>
            <a:endCxn id="328" idx="2"/>
          </p:cNvCxnSpPr>
          <p:nvPr/>
        </p:nvCxnSpPr>
        <p:spPr>
          <a:xfrm>
            <a:off x="1323778" y="5108770"/>
            <a:ext cx="2589088" cy="321676"/>
          </a:xfrm>
          <a:prstGeom prst="curvedConnector3">
            <a:avLst>
              <a:gd name="adj1" fmla="val 50000"/>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23" name="Oval 222">
            <a:extLst>
              <a:ext uri="{FF2B5EF4-FFF2-40B4-BE49-F238E27FC236}">
                <a16:creationId xmlns:a16="http://schemas.microsoft.com/office/drawing/2014/main" id="{F0DD44DC-2F86-4C00-9C1F-83634D66752F}"/>
              </a:ext>
            </a:extLst>
          </p:cNvPr>
          <p:cNvSpPr/>
          <p:nvPr/>
        </p:nvSpPr>
        <p:spPr>
          <a:xfrm>
            <a:off x="2940968" y="4075927"/>
            <a:ext cx="278097" cy="276999"/>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24" name="Curved Connector 62">
            <a:extLst>
              <a:ext uri="{FF2B5EF4-FFF2-40B4-BE49-F238E27FC236}">
                <a16:creationId xmlns:a16="http://schemas.microsoft.com/office/drawing/2014/main" id="{CAB6B221-741A-46DF-9F4C-CDB361A934EB}"/>
              </a:ext>
            </a:extLst>
          </p:cNvPr>
          <p:cNvCxnSpPr>
            <a:cxnSpLocks/>
            <a:stCxn id="21" idx="3"/>
            <a:endCxn id="225" idx="4"/>
          </p:cNvCxnSpPr>
          <p:nvPr/>
        </p:nvCxnSpPr>
        <p:spPr>
          <a:xfrm flipV="1">
            <a:off x="2033269" y="5565495"/>
            <a:ext cx="3240148" cy="279096"/>
          </a:xfrm>
          <a:prstGeom prst="curvedConnector2">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25" name="Oval 224">
            <a:extLst>
              <a:ext uri="{FF2B5EF4-FFF2-40B4-BE49-F238E27FC236}">
                <a16:creationId xmlns:a16="http://schemas.microsoft.com/office/drawing/2014/main" id="{2AE5C4D1-FC4C-460B-A99A-8CD49D48DE5B}"/>
              </a:ext>
            </a:extLst>
          </p:cNvPr>
          <p:cNvSpPr/>
          <p:nvPr/>
        </p:nvSpPr>
        <p:spPr>
          <a:xfrm>
            <a:off x="5134368" y="5288496"/>
            <a:ext cx="278097" cy="276999"/>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0" name="Graphic 29" descr="Earth Globe Asia-Australia">
            <a:extLst>
              <a:ext uri="{FF2B5EF4-FFF2-40B4-BE49-F238E27FC236}">
                <a16:creationId xmlns:a16="http://schemas.microsoft.com/office/drawing/2014/main" id="{BDE2662A-EDFA-4390-840B-4FD3A25AF944}"/>
              </a:ext>
            </a:extLst>
          </p:cNvPr>
          <p:cNvPicPr>
            <a:picLocks noChangeAspect="1"/>
          </p:cNvPicPr>
          <p:nvPr/>
        </p:nvPicPr>
        <p:blipFill>
          <a:blip r:embed="rId11">
            <a:extLst>
              <a:ext uri="{96DAC541-7B7A-43D3-8B79-37D633B846F1}">
                <asvg:svgBlip xmlns="" xmlns:asvg="http://schemas.microsoft.com/office/drawing/2016/SVG/main" r:embed="rId18"/>
              </a:ext>
            </a:extLst>
          </a:blip>
          <a:stretch>
            <a:fillRect/>
          </a:stretch>
        </p:blipFill>
        <p:spPr>
          <a:xfrm>
            <a:off x="207908" y="3285449"/>
            <a:ext cx="576000" cy="576000"/>
          </a:xfrm>
          <a:prstGeom prst="rect">
            <a:avLst/>
          </a:prstGeom>
        </p:spPr>
      </p:pic>
      <p:pic>
        <p:nvPicPr>
          <p:cNvPr id="16" name="Graphic 15" descr="Bank">
            <a:extLst>
              <a:ext uri="{FF2B5EF4-FFF2-40B4-BE49-F238E27FC236}">
                <a16:creationId xmlns:a16="http://schemas.microsoft.com/office/drawing/2014/main" id="{2976CFED-E6AE-47A6-B217-E0ED215C4EBB}"/>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801580" y="2715810"/>
            <a:ext cx="576000" cy="576000"/>
          </a:xfrm>
          <a:prstGeom prst="rect">
            <a:avLst/>
          </a:prstGeom>
        </p:spPr>
      </p:pic>
      <p:pic>
        <p:nvPicPr>
          <p:cNvPr id="55" name="Graphic 54" descr="Database">
            <a:extLst>
              <a:ext uri="{FF2B5EF4-FFF2-40B4-BE49-F238E27FC236}">
                <a16:creationId xmlns:a16="http://schemas.microsoft.com/office/drawing/2014/main" id="{91DDDE4A-5676-4DD2-8A79-A4184D87FCDD}"/>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801580" y="3762944"/>
            <a:ext cx="576000" cy="576000"/>
          </a:xfrm>
          <a:prstGeom prst="rect">
            <a:avLst/>
          </a:prstGeom>
        </p:spPr>
      </p:pic>
      <p:grpSp>
        <p:nvGrpSpPr>
          <p:cNvPr id="304" name="Group 303">
            <a:extLst>
              <a:ext uri="{FF2B5EF4-FFF2-40B4-BE49-F238E27FC236}">
                <a16:creationId xmlns:a16="http://schemas.microsoft.com/office/drawing/2014/main" id="{1E61F226-AA91-4E33-BF71-DC5BDE402DA2}"/>
              </a:ext>
            </a:extLst>
          </p:cNvPr>
          <p:cNvGrpSpPr/>
          <p:nvPr/>
        </p:nvGrpSpPr>
        <p:grpSpPr>
          <a:xfrm>
            <a:off x="747778" y="4820770"/>
            <a:ext cx="1285491" cy="1311821"/>
            <a:chOff x="429702" y="4669526"/>
            <a:chExt cx="1285491" cy="1311821"/>
          </a:xfrm>
        </p:grpSpPr>
        <p:pic>
          <p:nvPicPr>
            <p:cNvPr id="28" name="Graphic 27" descr="Earth Globe Americas">
              <a:extLst>
                <a:ext uri="{FF2B5EF4-FFF2-40B4-BE49-F238E27FC236}">
                  <a16:creationId xmlns:a16="http://schemas.microsoft.com/office/drawing/2014/main" id="{B135428F-9566-4524-97D0-7EF4A7D790B7}"/>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429702" y="5405347"/>
              <a:ext cx="576000" cy="576000"/>
            </a:xfrm>
            <a:prstGeom prst="rect">
              <a:avLst/>
            </a:prstGeom>
          </p:spPr>
        </p:pic>
        <p:grpSp>
          <p:nvGrpSpPr>
            <p:cNvPr id="301" name="Group 300">
              <a:extLst>
                <a:ext uri="{FF2B5EF4-FFF2-40B4-BE49-F238E27FC236}">
                  <a16:creationId xmlns:a16="http://schemas.microsoft.com/office/drawing/2014/main" id="{42FEA4F3-6742-45B9-8008-1CDF10B0CCFE}"/>
                </a:ext>
              </a:extLst>
            </p:cNvPr>
            <p:cNvGrpSpPr/>
            <p:nvPr/>
          </p:nvGrpSpPr>
          <p:grpSpPr>
            <a:xfrm>
              <a:off x="429702" y="4669526"/>
              <a:ext cx="1285491" cy="1311821"/>
              <a:chOff x="872987" y="4669526"/>
              <a:chExt cx="1285491" cy="1311821"/>
            </a:xfrm>
          </p:grpSpPr>
          <p:pic>
            <p:nvPicPr>
              <p:cNvPr id="21" name="Graphic 20" descr="Factory">
                <a:extLst>
                  <a:ext uri="{FF2B5EF4-FFF2-40B4-BE49-F238E27FC236}">
                    <a16:creationId xmlns:a16="http://schemas.microsoft.com/office/drawing/2014/main" id="{E8124056-85D7-4BFF-A063-A31A4D4CEFF6}"/>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1582478" y="5405347"/>
                <a:ext cx="576000" cy="576000"/>
              </a:xfrm>
              <a:prstGeom prst="rect">
                <a:avLst/>
              </a:prstGeom>
            </p:spPr>
          </p:pic>
          <p:pic>
            <p:nvPicPr>
              <p:cNvPr id="67" name="Graphic 66" descr="Books">
                <a:extLst>
                  <a:ext uri="{FF2B5EF4-FFF2-40B4-BE49-F238E27FC236}">
                    <a16:creationId xmlns:a16="http://schemas.microsoft.com/office/drawing/2014/main" id="{41D85A10-7C15-4A07-AAD7-09952D0AA870}"/>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872987" y="4669526"/>
                <a:ext cx="576000" cy="576000"/>
              </a:xfrm>
              <a:prstGeom prst="rect">
                <a:avLst/>
              </a:prstGeom>
            </p:spPr>
          </p:pic>
        </p:grpSp>
      </p:grpSp>
      <p:grpSp>
        <p:nvGrpSpPr>
          <p:cNvPr id="303" name="Group 302">
            <a:extLst>
              <a:ext uri="{FF2B5EF4-FFF2-40B4-BE49-F238E27FC236}">
                <a16:creationId xmlns:a16="http://schemas.microsoft.com/office/drawing/2014/main" id="{79E7B19B-5764-4B4E-A8E4-41FB13AA12C5}"/>
              </a:ext>
            </a:extLst>
          </p:cNvPr>
          <p:cNvGrpSpPr/>
          <p:nvPr/>
        </p:nvGrpSpPr>
        <p:grpSpPr>
          <a:xfrm>
            <a:off x="747778" y="1014306"/>
            <a:ext cx="1285491" cy="1311821"/>
            <a:chOff x="429702" y="863062"/>
            <a:chExt cx="1285491" cy="1311821"/>
          </a:xfrm>
        </p:grpSpPr>
        <p:pic>
          <p:nvPicPr>
            <p:cNvPr id="26" name="Graphic 25" descr="Earth Globe Europe-Africa">
              <a:extLst>
                <a:ext uri="{FF2B5EF4-FFF2-40B4-BE49-F238E27FC236}">
                  <a16:creationId xmlns:a16="http://schemas.microsoft.com/office/drawing/2014/main" id="{2B22BE1E-709E-415D-9635-4EF6903DA52E}"/>
                </a:ext>
              </a:extLst>
            </p:cNvPr>
            <p:cNvPicPr>
              <a:picLocks noChangeAspect="1"/>
            </p:cNvPicPr>
            <p:nvPr/>
          </p:nvPicPr>
          <p:blipFill>
            <a:blip r:embed="rId29">
              <a:extLst>
                <a:ext uri="{96DAC541-7B7A-43D3-8B79-37D633B846F1}">
                  <asvg:svgBlip xmlns="" xmlns:asvg="http://schemas.microsoft.com/office/drawing/2016/SVG/main" r:embed="rId30"/>
                </a:ext>
              </a:extLst>
            </a:blip>
            <a:stretch>
              <a:fillRect/>
            </a:stretch>
          </p:blipFill>
          <p:spPr>
            <a:xfrm>
              <a:off x="429702" y="863062"/>
              <a:ext cx="576000" cy="576000"/>
            </a:xfrm>
            <a:prstGeom prst="rect">
              <a:avLst/>
            </a:prstGeom>
          </p:spPr>
        </p:pic>
        <p:grpSp>
          <p:nvGrpSpPr>
            <p:cNvPr id="302" name="Group 301">
              <a:extLst>
                <a:ext uri="{FF2B5EF4-FFF2-40B4-BE49-F238E27FC236}">
                  <a16:creationId xmlns:a16="http://schemas.microsoft.com/office/drawing/2014/main" id="{84B31430-1FCB-472C-89AC-7665DD636ED0}"/>
                </a:ext>
              </a:extLst>
            </p:cNvPr>
            <p:cNvGrpSpPr/>
            <p:nvPr/>
          </p:nvGrpSpPr>
          <p:grpSpPr>
            <a:xfrm>
              <a:off x="429702" y="863062"/>
              <a:ext cx="1285491" cy="1311821"/>
              <a:chOff x="872987" y="863062"/>
              <a:chExt cx="1285491" cy="1311821"/>
            </a:xfrm>
          </p:grpSpPr>
          <p:pic>
            <p:nvPicPr>
              <p:cNvPr id="229" name="Graphic 228" descr="Building">
                <a:extLst>
                  <a:ext uri="{FF2B5EF4-FFF2-40B4-BE49-F238E27FC236}">
                    <a16:creationId xmlns:a16="http://schemas.microsoft.com/office/drawing/2014/main" id="{A6F07B92-E00A-4DC4-AAF9-D6351DACC6EB}"/>
                  </a:ext>
                </a:extLst>
              </p:cNvPr>
              <p:cNvPicPr>
                <a:picLocks noChangeAspect="1"/>
              </p:cNvPicPr>
              <p:nvPr/>
            </p:nvPicPr>
            <p:blipFill>
              <a:blip r:embed="rId31">
                <a:extLst>
                  <a:ext uri="{96DAC541-7B7A-43D3-8B79-37D633B846F1}">
                    <asvg:svgBlip xmlns="" xmlns:asvg="http://schemas.microsoft.com/office/drawing/2016/SVG/main" r:embed="rId32"/>
                  </a:ext>
                </a:extLst>
              </a:blip>
              <a:stretch>
                <a:fillRect/>
              </a:stretch>
            </p:blipFill>
            <p:spPr>
              <a:xfrm>
                <a:off x="1582478" y="863062"/>
                <a:ext cx="576000" cy="576000"/>
              </a:xfrm>
              <a:prstGeom prst="rect">
                <a:avLst/>
              </a:prstGeom>
            </p:spPr>
          </p:pic>
          <p:pic>
            <p:nvPicPr>
              <p:cNvPr id="230" name="Graphic 229" descr="Meeting">
                <a:extLst>
                  <a:ext uri="{FF2B5EF4-FFF2-40B4-BE49-F238E27FC236}">
                    <a16:creationId xmlns:a16="http://schemas.microsoft.com/office/drawing/2014/main" id="{EED40A89-AB50-4277-9223-3401A45DD33E}"/>
                  </a:ext>
                </a:extLst>
              </p:cNvPr>
              <p:cNvPicPr>
                <a:picLocks noChangeAspect="1"/>
              </p:cNvPicPr>
              <p:nvPr/>
            </p:nvPicPr>
            <p:blipFill>
              <a:blip r:embed="rId33">
                <a:extLst>
                  <a:ext uri="{96DAC541-7B7A-43D3-8B79-37D633B846F1}">
                    <asvg:svgBlip xmlns="" xmlns:asvg="http://schemas.microsoft.com/office/drawing/2016/SVG/main" r:embed="rId34"/>
                  </a:ext>
                </a:extLst>
              </a:blip>
              <a:stretch>
                <a:fillRect/>
              </a:stretch>
            </p:blipFill>
            <p:spPr>
              <a:xfrm>
                <a:off x="872987" y="1598883"/>
                <a:ext cx="576000" cy="576000"/>
              </a:xfrm>
              <a:prstGeom prst="rect">
                <a:avLst/>
              </a:prstGeom>
            </p:spPr>
          </p:pic>
        </p:grpSp>
      </p:grpSp>
      <p:grpSp>
        <p:nvGrpSpPr>
          <p:cNvPr id="231" name="Group 230">
            <a:extLst>
              <a:ext uri="{FF2B5EF4-FFF2-40B4-BE49-F238E27FC236}">
                <a16:creationId xmlns:a16="http://schemas.microsoft.com/office/drawing/2014/main" id="{B848EB92-64FB-4218-84BE-CE1DFA356AF9}"/>
              </a:ext>
            </a:extLst>
          </p:cNvPr>
          <p:cNvGrpSpPr/>
          <p:nvPr/>
        </p:nvGrpSpPr>
        <p:grpSpPr>
          <a:xfrm>
            <a:off x="7441502" y="5411532"/>
            <a:ext cx="600110" cy="653823"/>
            <a:chOff x="2510299" y="4004071"/>
            <a:chExt cx="600110" cy="653823"/>
          </a:xfrm>
        </p:grpSpPr>
        <p:sp>
          <p:nvSpPr>
            <p:cNvPr id="232" name="TextBox 231">
              <a:extLst>
                <a:ext uri="{FF2B5EF4-FFF2-40B4-BE49-F238E27FC236}">
                  <a16:creationId xmlns:a16="http://schemas.microsoft.com/office/drawing/2014/main" id="{D2AA8B79-8547-439C-A8F0-6ECF9D5AEA59}"/>
                </a:ext>
              </a:extLst>
            </p:cNvPr>
            <p:cNvSpPr txBox="1"/>
            <p:nvPr/>
          </p:nvSpPr>
          <p:spPr>
            <a:xfrm>
              <a:off x="2669324" y="4004071"/>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sp>
          <p:nvSpPr>
            <p:cNvPr id="233" name="TextBox 232">
              <a:extLst>
                <a:ext uri="{FF2B5EF4-FFF2-40B4-BE49-F238E27FC236}">
                  <a16:creationId xmlns:a16="http://schemas.microsoft.com/office/drawing/2014/main" id="{4F509D94-A555-4ECC-9886-27F5EB322122}"/>
                </a:ext>
              </a:extLst>
            </p:cNvPr>
            <p:cNvSpPr txBox="1"/>
            <p:nvPr/>
          </p:nvSpPr>
          <p:spPr>
            <a:xfrm>
              <a:off x="2821724" y="4156471"/>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sp>
          <p:nvSpPr>
            <p:cNvPr id="234" name="TextBox 233">
              <a:extLst>
                <a:ext uri="{FF2B5EF4-FFF2-40B4-BE49-F238E27FC236}">
                  <a16:creationId xmlns:a16="http://schemas.microsoft.com/office/drawing/2014/main" id="{607BB151-2D8B-4649-8075-2994F91C67D7}"/>
                </a:ext>
              </a:extLst>
            </p:cNvPr>
            <p:cNvSpPr txBox="1"/>
            <p:nvPr/>
          </p:nvSpPr>
          <p:spPr>
            <a:xfrm>
              <a:off x="2510299" y="4196229"/>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grpSp>
      <p:grpSp>
        <p:nvGrpSpPr>
          <p:cNvPr id="235" name="Group 234">
            <a:extLst>
              <a:ext uri="{FF2B5EF4-FFF2-40B4-BE49-F238E27FC236}">
                <a16:creationId xmlns:a16="http://schemas.microsoft.com/office/drawing/2014/main" id="{19C73416-14A3-46E7-8130-94563029F102}"/>
              </a:ext>
            </a:extLst>
          </p:cNvPr>
          <p:cNvGrpSpPr/>
          <p:nvPr/>
        </p:nvGrpSpPr>
        <p:grpSpPr>
          <a:xfrm>
            <a:off x="7538975" y="822822"/>
            <a:ext cx="600110" cy="653823"/>
            <a:chOff x="3303424" y="4071370"/>
            <a:chExt cx="600110" cy="653823"/>
          </a:xfrm>
        </p:grpSpPr>
        <p:sp>
          <p:nvSpPr>
            <p:cNvPr id="236" name="TextBox 235">
              <a:extLst>
                <a:ext uri="{FF2B5EF4-FFF2-40B4-BE49-F238E27FC236}">
                  <a16:creationId xmlns:a16="http://schemas.microsoft.com/office/drawing/2014/main" id="{062D6AE4-1AD6-4447-992D-62662A572281}"/>
                </a:ext>
              </a:extLst>
            </p:cNvPr>
            <p:cNvSpPr txBox="1"/>
            <p:nvPr/>
          </p:nvSpPr>
          <p:spPr>
            <a:xfrm>
              <a:off x="3462449" y="4071370"/>
              <a:ext cx="288685" cy="461665"/>
            </a:xfrm>
            <a:prstGeom prst="rect">
              <a:avLst/>
            </a:prstGeom>
            <a:noFill/>
          </p:spPr>
          <p:txBody>
            <a:bodyPr wrap="square" rtlCol="0">
              <a:spAutoFit/>
            </a:bodyPr>
            <a:lstStyle/>
            <a:p>
              <a:r>
                <a:rPr lang="en-GB" sz="2400" b="1" dirty="0">
                  <a:solidFill>
                    <a:srgbClr val="0070C0"/>
                  </a:solidFill>
                </a:rPr>
                <a:t>₽</a:t>
              </a:r>
            </a:p>
          </p:txBody>
        </p:sp>
        <p:sp>
          <p:nvSpPr>
            <p:cNvPr id="237" name="TextBox 236">
              <a:extLst>
                <a:ext uri="{FF2B5EF4-FFF2-40B4-BE49-F238E27FC236}">
                  <a16:creationId xmlns:a16="http://schemas.microsoft.com/office/drawing/2014/main" id="{CEEA69DF-F71F-49EA-981E-A677FD8650FE}"/>
                </a:ext>
              </a:extLst>
            </p:cNvPr>
            <p:cNvSpPr txBox="1"/>
            <p:nvPr/>
          </p:nvSpPr>
          <p:spPr>
            <a:xfrm>
              <a:off x="3614849" y="4223770"/>
              <a:ext cx="288685" cy="461665"/>
            </a:xfrm>
            <a:prstGeom prst="rect">
              <a:avLst/>
            </a:prstGeom>
            <a:noFill/>
          </p:spPr>
          <p:txBody>
            <a:bodyPr wrap="square" rtlCol="0">
              <a:spAutoFit/>
            </a:bodyPr>
            <a:lstStyle/>
            <a:p>
              <a:r>
                <a:rPr lang="en-GB" sz="2400" b="1" dirty="0">
                  <a:solidFill>
                    <a:srgbClr val="0070C0"/>
                  </a:solidFill>
                </a:rPr>
                <a:t>₽</a:t>
              </a:r>
            </a:p>
          </p:txBody>
        </p:sp>
        <p:sp>
          <p:nvSpPr>
            <p:cNvPr id="238" name="TextBox 237">
              <a:extLst>
                <a:ext uri="{FF2B5EF4-FFF2-40B4-BE49-F238E27FC236}">
                  <a16:creationId xmlns:a16="http://schemas.microsoft.com/office/drawing/2014/main" id="{901E82EB-9501-4FC2-B9AD-071B330FD6CA}"/>
                </a:ext>
              </a:extLst>
            </p:cNvPr>
            <p:cNvSpPr txBox="1"/>
            <p:nvPr/>
          </p:nvSpPr>
          <p:spPr>
            <a:xfrm>
              <a:off x="3303424" y="4263528"/>
              <a:ext cx="288685" cy="461665"/>
            </a:xfrm>
            <a:prstGeom prst="rect">
              <a:avLst/>
            </a:prstGeom>
            <a:noFill/>
          </p:spPr>
          <p:txBody>
            <a:bodyPr wrap="square" rtlCol="0">
              <a:spAutoFit/>
            </a:bodyPr>
            <a:lstStyle/>
            <a:p>
              <a:r>
                <a:rPr lang="en-GB" sz="2400" b="1" dirty="0">
                  <a:solidFill>
                    <a:srgbClr val="0070C0"/>
                  </a:solidFill>
                </a:rPr>
                <a:t>₽</a:t>
              </a:r>
            </a:p>
          </p:txBody>
        </p:sp>
      </p:grpSp>
      <p:grpSp>
        <p:nvGrpSpPr>
          <p:cNvPr id="239" name="Group 238">
            <a:extLst>
              <a:ext uri="{FF2B5EF4-FFF2-40B4-BE49-F238E27FC236}">
                <a16:creationId xmlns:a16="http://schemas.microsoft.com/office/drawing/2014/main" id="{31C10F68-CFFB-4A6A-BDE3-39EC4ED209AA}"/>
              </a:ext>
            </a:extLst>
          </p:cNvPr>
          <p:cNvGrpSpPr/>
          <p:nvPr/>
        </p:nvGrpSpPr>
        <p:grpSpPr>
          <a:xfrm>
            <a:off x="7021921" y="5660869"/>
            <a:ext cx="600110" cy="653823"/>
            <a:chOff x="2500182" y="4349923"/>
            <a:chExt cx="600110" cy="653823"/>
          </a:xfrm>
        </p:grpSpPr>
        <p:sp>
          <p:nvSpPr>
            <p:cNvPr id="240" name="TextBox 239">
              <a:extLst>
                <a:ext uri="{FF2B5EF4-FFF2-40B4-BE49-F238E27FC236}">
                  <a16:creationId xmlns:a16="http://schemas.microsoft.com/office/drawing/2014/main" id="{6D8287C8-749C-4F58-9C46-D513E4143248}"/>
                </a:ext>
              </a:extLst>
            </p:cNvPr>
            <p:cNvSpPr txBox="1"/>
            <p:nvPr/>
          </p:nvSpPr>
          <p:spPr>
            <a:xfrm>
              <a:off x="2659207" y="4349923"/>
              <a:ext cx="288685" cy="461665"/>
            </a:xfrm>
            <a:prstGeom prst="rect">
              <a:avLst/>
            </a:prstGeom>
            <a:noFill/>
          </p:spPr>
          <p:txBody>
            <a:bodyPr wrap="square" rtlCol="0">
              <a:spAutoFit/>
            </a:bodyPr>
            <a:lstStyle/>
            <a:p>
              <a:r>
                <a:rPr lang="en-GB" sz="2400" b="1" dirty="0">
                  <a:solidFill>
                    <a:srgbClr val="0070C0"/>
                  </a:solidFill>
                </a:rPr>
                <a:t>£</a:t>
              </a:r>
            </a:p>
          </p:txBody>
        </p:sp>
        <p:sp>
          <p:nvSpPr>
            <p:cNvPr id="241" name="TextBox 240">
              <a:extLst>
                <a:ext uri="{FF2B5EF4-FFF2-40B4-BE49-F238E27FC236}">
                  <a16:creationId xmlns:a16="http://schemas.microsoft.com/office/drawing/2014/main" id="{E8508A71-8F3B-4881-A9D5-0AB3CDA88C59}"/>
                </a:ext>
              </a:extLst>
            </p:cNvPr>
            <p:cNvSpPr txBox="1"/>
            <p:nvPr/>
          </p:nvSpPr>
          <p:spPr>
            <a:xfrm>
              <a:off x="2811607" y="4502323"/>
              <a:ext cx="288685" cy="461665"/>
            </a:xfrm>
            <a:prstGeom prst="rect">
              <a:avLst/>
            </a:prstGeom>
            <a:noFill/>
          </p:spPr>
          <p:txBody>
            <a:bodyPr wrap="square" rtlCol="0">
              <a:spAutoFit/>
            </a:bodyPr>
            <a:lstStyle/>
            <a:p>
              <a:r>
                <a:rPr lang="en-GB" sz="2400" b="1" dirty="0">
                  <a:solidFill>
                    <a:srgbClr val="0070C0"/>
                  </a:solidFill>
                </a:rPr>
                <a:t>£</a:t>
              </a:r>
            </a:p>
          </p:txBody>
        </p:sp>
        <p:sp>
          <p:nvSpPr>
            <p:cNvPr id="242" name="TextBox 241">
              <a:extLst>
                <a:ext uri="{FF2B5EF4-FFF2-40B4-BE49-F238E27FC236}">
                  <a16:creationId xmlns:a16="http://schemas.microsoft.com/office/drawing/2014/main" id="{CF5765E4-4377-4E7B-957A-0A3BB0C98F58}"/>
                </a:ext>
              </a:extLst>
            </p:cNvPr>
            <p:cNvSpPr txBox="1"/>
            <p:nvPr/>
          </p:nvSpPr>
          <p:spPr>
            <a:xfrm>
              <a:off x="2500182" y="4542081"/>
              <a:ext cx="288685" cy="461665"/>
            </a:xfrm>
            <a:prstGeom prst="rect">
              <a:avLst/>
            </a:prstGeom>
            <a:noFill/>
          </p:spPr>
          <p:txBody>
            <a:bodyPr wrap="square" rtlCol="0">
              <a:spAutoFit/>
            </a:bodyPr>
            <a:lstStyle/>
            <a:p>
              <a:r>
                <a:rPr lang="en-GB" sz="2400" b="1" dirty="0">
                  <a:solidFill>
                    <a:srgbClr val="0070C0"/>
                  </a:solidFill>
                </a:rPr>
                <a:t>£</a:t>
              </a:r>
            </a:p>
          </p:txBody>
        </p:sp>
      </p:grpSp>
      <p:grpSp>
        <p:nvGrpSpPr>
          <p:cNvPr id="243" name="Group 242">
            <a:extLst>
              <a:ext uri="{FF2B5EF4-FFF2-40B4-BE49-F238E27FC236}">
                <a16:creationId xmlns:a16="http://schemas.microsoft.com/office/drawing/2014/main" id="{E2DA0069-D1DD-4935-988C-07E2F53DC209}"/>
              </a:ext>
            </a:extLst>
          </p:cNvPr>
          <p:cNvGrpSpPr/>
          <p:nvPr/>
        </p:nvGrpSpPr>
        <p:grpSpPr>
          <a:xfrm>
            <a:off x="7441502" y="5099338"/>
            <a:ext cx="600110" cy="653823"/>
            <a:chOff x="2456998" y="4685576"/>
            <a:chExt cx="600110" cy="653823"/>
          </a:xfrm>
        </p:grpSpPr>
        <p:sp>
          <p:nvSpPr>
            <p:cNvPr id="244" name="TextBox 243">
              <a:extLst>
                <a:ext uri="{FF2B5EF4-FFF2-40B4-BE49-F238E27FC236}">
                  <a16:creationId xmlns:a16="http://schemas.microsoft.com/office/drawing/2014/main" id="{4DD5F99A-50C8-4811-870D-A02A662A91E2}"/>
                </a:ext>
              </a:extLst>
            </p:cNvPr>
            <p:cNvSpPr txBox="1"/>
            <p:nvPr/>
          </p:nvSpPr>
          <p:spPr>
            <a:xfrm>
              <a:off x="2616023" y="4685576"/>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sp>
          <p:nvSpPr>
            <p:cNvPr id="245" name="TextBox 244">
              <a:extLst>
                <a:ext uri="{FF2B5EF4-FFF2-40B4-BE49-F238E27FC236}">
                  <a16:creationId xmlns:a16="http://schemas.microsoft.com/office/drawing/2014/main" id="{502867EB-3480-4F34-AEC5-8783E1F04289}"/>
                </a:ext>
              </a:extLst>
            </p:cNvPr>
            <p:cNvSpPr txBox="1"/>
            <p:nvPr/>
          </p:nvSpPr>
          <p:spPr>
            <a:xfrm>
              <a:off x="2768423" y="4837976"/>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sp>
          <p:nvSpPr>
            <p:cNvPr id="246" name="TextBox 245">
              <a:extLst>
                <a:ext uri="{FF2B5EF4-FFF2-40B4-BE49-F238E27FC236}">
                  <a16:creationId xmlns:a16="http://schemas.microsoft.com/office/drawing/2014/main" id="{6E2F9459-4C19-45F8-BD62-BD649F992B55}"/>
                </a:ext>
              </a:extLst>
            </p:cNvPr>
            <p:cNvSpPr txBox="1"/>
            <p:nvPr/>
          </p:nvSpPr>
          <p:spPr>
            <a:xfrm>
              <a:off x="2456998" y="4877734"/>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grpSp>
      <p:grpSp>
        <p:nvGrpSpPr>
          <p:cNvPr id="247" name="Group 246">
            <a:extLst>
              <a:ext uri="{FF2B5EF4-FFF2-40B4-BE49-F238E27FC236}">
                <a16:creationId xmlns:a16="http://schemas.microsoft.com/office/drawing/2014/main" id="{29383E26-9D32-44DB-BB20-B5D86B61BACF}"/>
              </a:ext>
            </a:extLst>
          </p:cNvPr>
          <p:cNvGrpSpPr/>
          <p:nvPr/>
        </p:nvGrpSpPr>
        <p:grpSpPr>
          <a:xfrm>
            <a:off x="7506280" y="1183403"/>
            <a:ext cx="600110" cy="653823"/>
            <a:chOff x="3461489" y="4436494"/>
            <a:chExt cx="600110" cy="653823"/>
          </a:xfrm>
        </p:grpSpPr>
        <p:sp>
          <p:nvSpPr>
            <p:cNvPr id="248" name="TextBox 247">
              <a:extLst>
                <a:ext uri="{FF2B5EF4-FFF2-40B4-BE49-F238E27FC236}">
                  <a16:creationId xmlns:a16="http://schemas.microsoft.com/office/drawing/2014/main" id="{E1C2F9EF-7401-47F4-8F13-F72B91809BD0}"/>
                </a:ext>
              </a:extLst>
            </p:cNvPr>
            <p:cNvSpPr txBox="1"/>
            <p:nvPr/>
          </p:nvSpPr>
          <p:spPr>
            <a:xfrm>
              <a:off x="3620514" y="4436494"/>
              <a:ext cx="288685" cy="461665"/>
            </a:xfrm>
            <a:prstGeom prst="rect">
              <a:avLst/>
            </a:prstGeom>
            <a:noFill/>
          </p:spPr>
          <p:txBody>
            <a:bodyPr wrap="square" rtlCol="0">
              <a:spAutoFit/>
            </a:bodyPr>
            <a:lstStyle/>
            <a:p>
              <a:r>
                <a:rPr lang="en-GB" sz="2400" b="1" dirty="0">
                  <a:solidFill>
                    <a:srgbClr val="0070C0"/>
                  </a:solidFill>
                </a:rPr>
                <a:t>¥</a:t>
              </a:r>
            </a:p>
          </p:txBody>
        </p:sp>
        <p:sp>
          <p:nvSpPr>
            <p:cNvPr id="249" name="TextBox 248">
              <a:extLst>
                <a:ext uri="{FF2B5EF4-FFF2-40B4-BE49-F238E27FC236}">
                  <a16:creationId xmlns:a16="http://schemas.microsoft.com/office/drawing/2014/main" id="{CD416FDD-BA69-429F-A97C-A09C721F3C3F}"/>
                </a:ext>
              </a:extLst>
            </p:cNvPr>
            <p:cNvSpPr txBox="1"/>
            <p:nvPr/>
          </p:nvSpPr>
          <p:spPr>
            <a:xfrm>
              <a:off x="3772914" y="4588894"/>
              <a:ext cx="288685" cy="461665"/>
            </a:xfrm>
            <a:prstGeom prst="rect">
              <a:avLst/>
            </a:prstGeom>
            <a:noFill/>
          </p:spPr>
          <p:txBody>
            <a:bodyPr wrap="square" rtlCol="0">
              <a:spAutoFit/>
            </a:bodyPr>
            <a:lstStyle/>
            <a:p>
              <a:r>
                <a:rPr lang="en-GB" sz="2400" b="1" dirty="0">
                  <a:solidFill>
                    <a:srgbClr val="0070C0"/>
                  </a:solidFill>
                </a:rPr>
                <a:t>¥</a:t>
              </a:r>
            </a:p>
          </p:txBody>
        </p:sp>
        <p:sp>
          <p:nvSpPr>
            <p:cNvPr id="250" name="TextBox 249">
              <a:extLst>
                <a:ext uri="{FF2B5EF4-FFF2-40B4-BE49-F238E27FC236}">
                  <a16:creationId xmlns:a16="http://schemas.microsoft.com/office/drawing/2014/main" id="{0A658823-DA1A-4A1A-9137-4A81F3EF6F09}"/>
                </a:ext>
              </a:extLst>
            </p:cNvPr>
            <p:cNvSpPr txBox="1"/>
            <p:nvPr/>
          </p:nvSpPr>
          <p:spPr>
            <a:xfrm>
              <a:off x="3461489" y="4628652"/>
              <a:ext cx="288685" cy="461665"/>
            </a:xfrm>
            <a:prstGeom prst="rect">
              <a:avLst/>
            </a:prstGeom>
            <a:noFill/>
          </p:spPr>
          <p:txBody>
            <a:bodyPr wrap="square" rtlCol="0">
              <a:spAutoFit/>
            </a:bodyPr>
            <a:lstStyle/>
            <a:p>
              <a:r>
                <a:rPr lang="en-GB" sz="2400" b="1" dirty="0">
                  <a:solidFill>
                    <a:srgbClr val="0070C0"/>
                  </a:solidFill>
                </a:rPr>
                <a:t>¥</a:t>
              </a:r>
            </a:p>
          </p:txBody>
        </p:sp>
      </p:grpSp>
      <p:pic>
        <p:nvPicPr>
          <p:cNvPr id="253" name="Graphic 252" descr="Earth Globe Asia-Australia">
            <a:extLst>
              <a:ext uri="{FF2B5EF4-FFF2-40B4-BE49-F238E27FC236}">
                <a16:creationId xmlns:a16="http://schemas.microsoft.com/office/drawing/2014/main" id="{676C1759-8436-40E0-8909-81BD189328E4}"/>
              </a:ext>
            </a:extLst>
          </p:cNvPr>
          <p:cNvPicPr>
            <a:picLocks noChangeAspect="1"/>
          </p:cNvPicPr>
          <p:nvPr/>
        </p:nvPicPr>
        <p:blipFill>
          <a:blip r:embed="rId11">
            <a:extLst>
              <a:ext uri="{96DAC541-7B7A-43D3-8B79-37D633B846F1}">
                <asvg:svgBlip xmlns="" xmlns:asvg="http://schemas.microsoft.com/office/drawing/2016/SVG/main" r:embed="rId18"/>
              </a:ext>
            </a:extLst>
          </a:blip>
          <a:stretch>
            <a:fillRect/>
          </a:stretch>
        </p:blipFill>
        <p:spPr>
          <a:xfrm>
            <a:off x="8089695" y="955705"/>
            <a:ext cx="576000" cy="576000"/>
          </a:xfrm>
          <a:prstGeom prst="rect">
            <a:avLst/>
          </a:prstGeom>
        </p:spPr>
      </p:pic>
      <p:grpSp>
        <p:nvGrpSpPr>
          <p:cNvPr id="306" name="Group 305">
            <a:extLst>
              <a:ext uri="{FF2B5EF4-FFF2-40B4-BE49-F238E27FC236}">
                <a16:creationId xmlns:a16="http://schemas.microsoft.com/office/drawing/2014/main" id="{6A39B6CB-629B-4977-8EE0-2543961EAEC0}"/>
              </a:ext>
            </a:extLst>
          </p:cNvPr>
          <p:cNvGrpSpPr/>
          <p:nvPr/>
        </p:nvGrpSpPr>
        <p:grpSpPr>
          <a:xfrm>
            <a:off x="7873168" y="1588080"/>
            <a:ext cx="1277010" cy="1114352"/>
            <a:chOff x="7391976" y="1145569"/>
            <a:chExt cx="1277010" cy="1114352"/>
          </a:xfrm>
        </p:grpSpPr>
        <p:pic>
          <p:nvPicPr>
            <p:cNvPr id="228" name="Graphic 227" descr="Building">
              <a:extLst>
                <a:ext uri="{FF2B5EF4-FFF2-40B4-BE49-F238E27FC236}">
                  <a16:creationId xmlns:a16="http://schemas.microsoft.com/office/drawing/2014/main" id="{0D77227C-E8D9-4889-980B-F3EA62616D18}"/>
                </a:ext>
              </a:extLst>
            </p:cNvPr>
            <p:cNvPicPr>
              <a:picLocks noChangeAspect="1"/>
            </p:cNvPicPr>
            <p:nvPr/>
          </p:nvPicPr>
          <p:blipFill>
            <a:blip r:embed="rId35">
              <a:extLst>
                <a:ext uri="{96DAC541-7B7A-43D3-8B79-37D633B846F1}">
                  <asvg:svgBlip xmlns="" xmlns:asvg="http://schemas.microsoft.com/office/drawing/2016/SVG/main" r:embed="rId36"/>
                </a:ext>
              </a:extLst>
            </a:blip>
            <a:stretch>
              <a:fillRect/>
            </a:stretch>
          </p:blipFill>
          <p:spPr>
            <a:xfrm>
              <a:off x="7953097" y="1373338"/>
              <a:ext cx="576000" cy="576000"/>
            </a:xfrm>
            <a:prstGeom prst="rect">
              <a:avLst/>
            </a:prstGeom>
          </p:spPr>
        </p:pic>
        <p:pic>
          <p:nvPicPr>
            <p:cNvPr id="254" name="Graphic 253" descr="Database">
              <a:extLst>
                <a:ext uri="{FF2B5EF4-FFF2-40B4-BE49-F238E27FC236}">
                  <a16:creationId xmlns:a16="http://schemas.microsoft.com/office/drawing/2014/main" id="{132A068F-74E6-4828-BB85-4A3DB50B4707}"/>
                </a:ext>
              </a:extLst>
            </p:cNvPr>
            <p:cNvPicPr>
              <a:picLocks noChangeAspect="1"/>
            </p:cNvPicPr>
            <p:nvPr/>
          </p:nvPicPr>
          <p:blipFill>
            <a:blip r:embed="rId37">
              <a:extLst>
                <a:ext uri="{96DAC541-7B7A-43D3-8B79-37D633B846F1}">
                  <asvg:svgBlip xmlns="" xmlns:asvg="http://schemas.microsoft.com/office/drawing/2016/SVG/main" r:embed="rId38"/>
                </a:ext>
              </a:extLst>
            </a:blip>
            <a:stretch>
              <a:fillRect/>
            </a:stretch>
          </p:blipFill>
          <p:spPr>
            <a:xfrm>
              <a:off x="7391976" y="1514434"/>
              <a:ext cx="576000" cy="576000"/>
            </a:xfrm>
            <a:prstGeom prst="rect">
              <a:avLst/>
            </a:prstGeom>
          </p:spPr>
        </p:pic>
        <p:grpSp>
          <p:nvGrpSpPr>
            <p:cNvPr id="91" name="Group 90">
              <a:extLst>
                <a:ext uri="{FF2B5EF4-FFF2-40B4-BE49-F238E27FC236}">
                  <a16:creationId xmlns:a16="http://schemas.microsoft.com/office/drawing/2014/main" id="{CA98A133-70B9-4032-9D01-BC21B45605A2}"/>
                </a:ext>
              </a:extLst>
            </p:cNvPr>
            <p:cNvGrpSpPr/>
            <p:nvPr/>
          </p:nvGrpSpPr>
          <p:grpSpPr>
            <a:xfrm>
              <a:off x="8092986" y="1530721"/>
              <a:ext cx="576000" cy="576000"/>
              <a:chOff x="8592068" y="1309521"/>
              <a:chExt cx="576000" cy="576000"/>
            </a:xfrm>
          </p:grpSpPr>
          <p:sp>
            <p:nvSpPr>
              <p:cNvPr id="89" name="Rectangle 88">
                <a:extLst>
                  <a:ext uri="{FF2B5EF4-FFF2-40B4-BE49-F238E27FC236}">
                    <a16:creationId xmlns:a16="http://schemas.microsoft.com/office/drawing/2014/main" id="{2BE00836-9AB8-4F3C-90B7-5274E8C26842}"/>
                  </a:ext>
                </a:extLst>
              </p:cNvPr>
              <p:cNvSpPr/>
              <p:nvPr/>
            </p:nvSpPr>
            <p:spPr>
              <a:xfrm>
                <a:off x="8760082" y="1425809"/>
                <a:ext cx="250875" cy="404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9" name="Graphic 18" descr="Building">
                <a:extLst>
                  <a:ext uri="{FF2B5EF4-FFF2-40B4-BE49-F238E27FC236}">
                    <a16:creationId xmlns:a16="http://schemas.microsoft.com/office/drawing/2014/main" id="{FE4AB32B-CF6C-4A50-8384-4AC50793BB5D}"/>
                  </a:ext>
                </a:extLst>
              </p:cNvPr>
              <p:cNvPicPr>
                <a:picLocks noChangeAspect="1"/>
              </p:cNvPicPr>
              <p:nvPr/>
            </p:nvPicPr>
            <p:blipFill>
              <a:blip r:embed="rId31">
                <a:extLst>
                  <a:ext uri="{96DAC541-7B7A-43D3-8B79-37D633B846F1}">
                    <asvg:svgBlip xmlns="" xmlns:asvg="http://schemas.microsoft.com/office/drawing/2016/SVG/main" r:embed="rId32"/>
                  </a:ext>
                </a:extLst>
              </a:blip>
              <a:stretch>
                <a:fillRect/>
              </a:stretch>
            </p:blipFill>
            <p:spPr>
              <a:xfrm>
                <a:off x="8592068" y="1309521"/>
                <a:ext cx="576000" cy="576000"/>
              </a:xfrm>
              <a:prstGeom prst="rect">
                <a:avLst/>
              </a:prstGeom>
            </p:spPr>
          </p:pic>
        </p:grpSp>
        <p:grpSp>
          <p:nvGrpSpPr>
            <p:cNvPr id="255" name="Group 254">
              <a:extLst>
                <a:ext uri="{FF2B5EF4-FFF2-40B4-BE49-F238E27FC236}">
                  <a16:creationId xmlns:a16="http://schemas.microsoft.com/office/drawing/2014/main" id="{9FFD4BBB-96D1-4F9A-9B28-B45F8D736097}"/>
                </a:ext>
              </a:extLst>
            </p:cNvPr>
            <p:cNvGrpSpPr/>
            <p:nvPr/>
          </p:nvGrpSpPr>
          <p:grpSpPr>
            <a:xfrm>
              <a:off x="7571259" y="1683921"/>
              <a:ext cx="576000" cy="576000"/>
              <a:chOff x="8175468" y="2168185"/>
              <a:chExt cx="576000" cy="576000"/>
            </a:xfrm>
          </p:grpSpPr>
          <p:sp>
            <p:nvSpPr>
              <p:cNvPr id="92" name="Rectangle 91">
                <a:extLst>
                  <a:ext uri="{FF2B5EF4-FFF2-40B4-BE49-F238E27FC236}">
                    <a16:creationId xmlns:a16="http://schemas.microsoft.com/office/drawing/2014/main" id="{7459E5E8-F469-44B3-80A5-84CA9542D57D}"/>
                  </a:ext>
                </a:extLst>
              </p:cNvPr>
              <p:cNvSpPr/>
              <p:nvPr/>
            </p:nvSpPr>
            <p:spPr>
              <a:xfrm>
                <a:off x="8291271" y="2279629"/>
                <a:ext cx="337299" cy="3687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257" name="Graphic 256" descr="Database">
                <a:extLst>
                  <a:ext uri="{FF2B5EF4-FFF2-40B4-BE49-F238E27FC236}">
                    <a16:creationId xmlns:a16="http://schemas.microsoft.com/office/drawing/2014/main" id="{A0EA61AC-2E85-4841-AFE7-9BF7FD093A56}"/>
                  </a:ext>
                </a:extLst>
              </p:cNvPr>
              <p:cNvPicPr>
                <a:picLocks noChangeAspect="1"/>
              </p:cNvPicPr>
              <p:nvPr/>
            </p:nvPicPr>
            <p:blipFill>
              <a:blip r:embed="rId39">
                <a:extLst>
                  <a:ext uri="{96DAC541-7B7A-43D3-8B79-37D633B846F1}">
                    <asvg:svgBlip xmlns="" xmlns:asvg="http://schemas.microsoft.com/office/drawing/2016/SVG/main" r:embed="rId40"/>
                  </a:ext>
                </a:extLst>
              </a:blip>
              <a:stretch>
                <a:fillRect/>
              </a:stretch>
            </p:blipFill>
            <p:spPr>
              <a:xfrm>
                <a:off x="8175468" y="2168185"/>
                <a:ext cx="576000" cy="576000"/>
              </a:xfrm>
              <a:prstGeom prst="rect">
                <a:avLst/>
              </a:prstGeom>
            </p:spPr>
          </p:pic>
        </p:grpSp>
        <p:grpSp>
          <p:nvGrpSpPr>
            <p:cNvPr id="258" name="Group 257">
              <a:extLst>
                <a:ext uri="{FF2B5EF4-FFF2-40B4-BE49-F238E27FC236}">
                  <a16:creationId xmlns:a16="http://schemas.microsoft.com/office/drawing/2014/main" id="{6B3C6907-8539-4195-8259-A00216E4230B}"/>
                </a:ext>
              </a:extLst>
            </p:cNvPr>
            <p:cNvGrpSpPr/>
            <p:nvPr/>
          </p:nvGrpSpPr>
          <p:grpSpPr>
            <a:xfrm>
              <a:off x="7709149" y="1145569"/>
              <a:ext cx="576000" cy="576000"/>
              <a:chOff x="7036780" y="812972"/>
              <a:chExt cx="576000" cy="576000"/>
            </a:xfrm>
          </p:grpSpPr>
          <p:sp>
            <p:nvSpPr>
              <p:cNvPr id="256" name="Rectangle 255">
                <a:extLst>
                  <a:ext uri="{FF2B5EF4-FFF2-40B4-BE49-F238E27FC236}">
                    <a16:creationId xmlns:a16="http://schemas.microsoft.com/office/drawing/2014/main" id="{F180C881-22C7-46B8-9E27-9C91DC24AFA4}"/>
                  </a:ext>
                </a:extLst>
              </p:cNvPr>
              <p:cNvSpPr/>
              <p:nvPr/>
            </p:nvSpPr>
            <p:spPr>
              <a:xfrm>
                <a:off x="7139904" y="1180789"/>
                <a:ext cx="99565" cy="9242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0" name="Rectangle 259">
                <a:extLst>
                  <a:ext uri="{FF2B5EF4-FFF2-40B4-BE49-F238E27FC236}">
                    <a16:creationId xmlns:a16="http://schemas.microsoft.com/office/drawing/2014/main" id="{12148A4B-B653-4CCE-83A4-B3087C199B2E}"/>
                  </a:ext>
                </a:extLst>
              </p:cNvPr>
              <p:cNvSpPr/>
              <p:nvPr/>
            </p:nvSpPr>
            <p:spPr>
              <a:xfrm rot="5580373">
                <a:off x="7403017" y="1124034"/>
                <a:ext cx="135749" cy="170367"/>
              </a:xfrm>
              <a:prstGeom prst="rect">
                <a:avLst/>
              </a:prstGeom>
              <a:solidFill>
                <a:schemeClr val="bg1"/>
              </a:solidFill>
              <a:ln>
                <a:solidFill>
                  <a:schemeClr val="bg1"/>
                </a:solidFill>
              </a:ln>
              <a:effectLst/>
              <a:scene3d>
                <a:camera prst="orthographicFront">
                  <a:rot lat="0" lon="0" rev="27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54CDE71-8AF4-4C6D-B99B-4EA027979AD5}"/>
                  </a:ext>
                </a:extLst>
              </p:cNvPr>
              <p:cNvSpPr/>
              <p:nvPr/>
            </p:nvSpPr>
            <p:spPr>
              <a:xfrm rot="5580373">
                <a:off x="7147018" y="871290"/>
                <a:ext cx="135749" cy="170367"/>
              </a:xfrm>
              <a:prstGeom prst="rect">
                <a:avLst/>
              </a:prstGeom>
              <a:solidFill>
                <a:schemeClr val="bg1"/>
              </a:solidFill>
              <a:ln>
                <a:solidFill>
                  <a:schemeClr val="bg1"/>
                </a:solidFill>
              </a:ln>
              <a:effectLst/>
              <a:scene3d>
                <a:camera prst="orthographicFront">
                  <a:rot lat="0" lon="0" rev="27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7" name="Graphic 56" descr="Satellite">
                <a:extLst>
                  <a:ext uri="{FF2B5EF4-FFF2-40B4-BE49-F238E27FC236}">
                    <a16:creationId xmlns:a16="http://schemas.microsoft.com/office/drawing/2014/main" id="{838DFA5C-C0E1-459C-BB3D-2C39563D069F}"/>
                  </a:ext>
                </a:extLst>
              </p:cNvPr>
              <p:cNvPicPr>
                <a:picLocks noChangeAspect="1"/>
              </p:cNvPicPr>
              <p:nvPr/>
            </p:nvPicPr>
            <p:blipFill>
              <a:blip r:embed="rId41">
                <a:extLst>
                  <a:ext uri="{96DAC541-7B7A-43D3-8B79-37D633B846F1}">
                    <asvg:svgBlip xmlns="" xmlns:asvg="http://schemas.microsoft.com/office/drawing/2016/SVG/main" r:embed="rId42"/>
                  </a:ext>
                </a:extLst>
              </a:blip>
              <a:stretch>
                <a:fillRect/>
              </a:stretch>
            </p:blipFill>
            <p:spPr>
              <a:xfrm>
                <a:off x="7036780" y="812972"/>
                <a:ext cx="576000" cy="576000"/>
              </a:xfrm>
              <a:prstGeom prst="rect">
                <a:avLst/>
              </a:prstGeom>
            </p:spPr>
          </p:pic>
        </p:grpSp>
      </p:grpSp>
      <p:grpSp>
        <p:nvGrpSpPr>
          <p:cNvPr id="307" name="Group 306">
            <a:extLst>
              <a:ext uri="{FF2B5EF4-FFF2-40B4-BE49-F238E27FC236}">
                <a16:creationId xmlns:a16="http://schemas.microsoft.com/office/drawing/2014/main" id="{7717A8D5-4F8B-46E8-85DE-58FC3FDE2B64}"/>
              </a:ext>
            </a:extLst>
          </p:cNvPr>
          <p:cNvGrpSpPr/>
          <p:nvPr/>
        </p:nvGrpSpPr>
        <p:grpSpPr>
          <a:xfrm>
            <a:off x="7953284" y="4262954"/>
            <a:ext cx="1223996" cy="1313938"/>
            <a:chOff x="7764457" y="4296788"/>
            <a:chExt cx="1223996" cy="1313938"/>
          </a:xfrm>
        </p:grpSpPr>
        <p:grpSp>
          <p:nvGrpSpPr>
            <p:cNvPr id="286" name="Group 285">
              <a:extLst>
                <a:ext uri="{FF2B5EF4-FFF2-40B4-BE49-F238E27FC236}">
                  <a16:creationId xmlns:a16="http://schemas.microsoft.com/office/drawing/2014/main" id="{D6BBDD6E-7057-41DA-951D-3E6E3E8BF8DE}"/>
                </a:ext>
              </a:extLst>
            </p:cNvPr>
            <p:cNvGrpSpPr/>
            <p:nvPr/>
          </p:nvGrpSpPr>
          <p:grpSpPr>
            <a:xfrm>
              <a:off x="8308670" y="4296788"/>
              <a:ext cx="576000" cy="576000"/>
              <a:chOff x="8551587" y="3515453"/>
              <a:chExt cx="576000" cy="576000"/>
            </a:xfrm>
          </p:grpSpPr>
          <p:sp>
            <p:nvSpPr>
              <p:cNvPr id="285" name="Rectangle 284">
                <a:extLst>
                  <a:ext uri="{FF2B5EF4-FFF2-40B4-BE49-F238E27FC236}">
                    <a16:creationId xmlns:a16="http://schemas.microsoft.com/office/drawing/2014/main" id="{D7239FD8-B723-40BD-AAA2-868D25294339}"/>
                  </a:ext>
                </a:extLst>
              </p:cNvPr>
              <p:cNvSpPr/>
              <p:nvPr/>
            </p:nvSpPr>
            <p:spPr>
              <a:xfrm>
                <a:off x="8602562" y="3727715"/>
                <a:ext cx="470934" cy="267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8" name="Rectangle 287">
                <a:extLst>
                  <a:ext uri="{FF2B5EF4-FFF2-40B4-BE49-F238E27FC236}">
                    <a16:creationId xmlns:a16="http://schemas.microsoft.com/office/drawing/2014/main" id="{C3807B55-426E-4615-BEE3-5C3EB40130E2}"/>
                  </a:ext>
                </a:extLst>
              </p:cNvPr>
              <p:cNvSpPr/>
              <p:nvPr/>
            </p:nvSpPr>
            <p:spPr>
              <a:xfrm>
                <a:off x="8665215" y="3599252"/>
                <a:ext cx="86637" cy="267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E04431D2-8727-419E-B50F-E216D30E412E}"/>
                  </a:ext>
                </a:extLst>
              </p:cNvPr>
              <p:cNvSpPr/>
              <p:nvPr/>
            </p:nvSpPr>
            <p:spPr>
              <a:xfrm>
                <a:off x="8796033" y="3598600"/>
                <a:ext cx="86637" cy="267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0" name="Rectangle 289">
                <a:extLst>
                  <a:ext uri="{FF2B5EF4-FFF2-40B4-BE49-F238E27FC236}">
                    <a16:creationId xmlns:a16="http://schemas.microsoft.com/office/drawing/2014/main" id="{430817B2-5BFE-4455-BC79-D0C96C67BC75}"/>
                  </a:ext>
                </a:extLst>
              </p:cNvPr>
              <p:cNvSpPr/>
              <p:nvPr/>
            </p:nvSpPr>
            <p:spPr>
              <a:xfrm>
                <a:off x="8929457" y="3598600"/>
                <a:ext cx="86637" cy="267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3" name="Graphic 52" descr="Test tubes">
                <a:extLst>
                  <a:ext uri="{FF2B5EF4-FFF2-40B4-BE49-F238E27FC236}">
                    <a16:creationId xmlns:a16="http://schemas.microsoft.com/office/drawing/2014/main" id="{44F510EB-B8C3-456E-8C1A-C1DBDCA18C1F}"/>
                  </a:ext>
                </a:extLst>
              </p:cNvPr>
              <p:cNvPicPr>
                <a:picLocks noChangeAspect="1"/>
              </p:cNvPicPr>
              <p:nvPr/>
            </p:nvPicPr>
            <p:blipFill>
              <a:blip r:embed="rId43">
                <a:extLst>
                  <a:ext uri="{96DAC541-7B7A-43D3-8B79-37D633B846F1}">
                    <asvg:svgBlip xmlns="" xmlns:asvg="http://schemas.microsoft.com/office/drawing/2016/SVG/main" r:embed="rId46"/>
                  </a:ext>
                </a:extLst>
              </a:blip>
              <a:stretch>
                <a:fillRect/>
              </a:stretch>
            </p:blipFill>
            <p:spPr>
              <a:xfrm>
                <a:off x="8551587" y="3515453"/>
                <a:ext cx="576000" cy="576000"/>
              </a:xfrm>
              <a:prstGeom prst="rect">
                <a:avLst/>
              </a:prstGeom>
            </p:spPr>
          </p:pic>
        </p:grpSp>
        <p:grpSp>
          <p:nvGrpSpPr>
            <p:cNvPr id="281" name="Group 280">
              <a:extLst>
                <a:ext uri="{FF2B5EF4-FFF2-40B4-BE49-F238E27FC236}">
                  <a16:creationId xmlns:a16="http://schemas.microsoft.com/office/drawing/2014/main" id="{2601A717-F845-4C33-8F87-60D3585DB99A}"/>
                </a:ext>
              </a:extLst>
            </p:cNvPr>
            <p:cNvGrpSpPr/>
            <p:nvPr/>
          </p:nvGrpSpPr>
          <p:grpSpPr>
            <a:xfrm>
              <a:off x="7764457" y="4300035"/>
              <a:ext cx="576000" cy="576000"/>
              <a:chOff x="8018309" y="3478193"/>
              <a:chExt cx="576000" cy="576000"/>
            </a:xfrm>
          </p:grpSpPr>
          <p:sp>
            <p:nvSpPr>
              <p:cNvPr id="279" name="Rectangle 278">
                <a:extLst>
                  <a:ext uri="{FF2B5EF4-FFF2-40B4-BE49-F238E27FC236}">
                    <a16:creationId xmlns:a16="http://schemas.microsoft.com/office/drawing/2014/main" id="{7E1169D8-D17E-4D6B-BBA8-984C8BBE06B1}"/>
                  </a:ext>
                </a:extLst>
              </p:cNvPr>
              <p:cNvSpPr/>
              <p:nvPr/>
            </p:nvSpPr>
            <p:spPr>
              <a:xfrm>
                <a:off x="8121677" y="3853440"/>
                <a:ext cx="353202" cy="827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64" name="Graphic 263" descr="Factory">
                <a:extLst>
                  <a:ext uri="{FF2B5EF4-FFF2-40B4-BE49-F238E27FC236}">
                    <a16:creationId xmlns:a16="http://schemas.microsoft.com/office/drawing/2014/main" id="{9B8275C1-7B96-4FB4-85C5-2383D6B46B4D}"/>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8018309" y="3478193"/>
                <a:ext cx="576000" cy="576000"/>
              </a:xfrm>
              <a:prstGeom prst="rect">
                <a:avLst/>
              </a:prstGeom>
            </p:spPr>
          </p:pic>
        </p:grpSp>
        <p:grpSp>
          <p:nvGrpSpPr>
            <p:cNvPr id="292" name="Group 291">
              <a:extLst>
                <a:ext uri="{FF2B5EF4-FFF2-40B4-BE49-F238E27FC236}">
                  <a16:creationId xmlns:a16="http://schemas.microsoft.com/office/drawing/2014/main" id="{8565F3FC-520B-4FDA-98D6-08155F0EC4D8}"/>
                </a:ext>
              </a:extLst>
            </p:cNvPr>
            <p:cNvGrpSpPr/>
            <p:nvPr/>
          </p:nvGrpSpPr>
          <p:grpSpPr>
            <a:xfrm rot="1317521">
              <a:off x="8028097" y="4493568"/>
              <a:ext cx="576000" cy="576000"/>
              <a:chOff x="7828773" y="4161105"/>
              <a:chExt cx="576000" cy="576000"/>
            </a:xfrm>
          </p:grpSpPr>
          <p:sp>
            <p:nvSpPr>
              <p:cNvPr id="287" name="Rectangle 286">
                <a:extLst>
                  <a:ext uri="{FF2B5EF4-FFF2-40B4-BE49-F238E27FC236}">
                    <a16:creationId xmlns:a16="http://schemas.microsoft.com/office/drawing/2014/main" id="{73205847-3050-4F72-87C2-B70FB6B902ED}"/>
                  </a:ext>
                </a:extLst>
              </p:cNvPr>
              <p:cNvSpPr/>
              <p:nvPr/>
            </p:nvSpPr>
            <p:spPr>
              <a:xfrm rot="19115453">
                <a:off x="8054431" y="4332656"/>
                <a:ext cx="147133" cy="182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797A66D3-D6B4-4702-9A53-9257B3002041}"/>
                  </a:ext>
                </a:extLst>
              </p:cNvPr>
              <p:cNvSpPr/>
              <p:nvPr/>
            </p:nvSpPr>
            <p:spPr>
              <a:xfrm rot="19115453">
                <a:off x="8032025" y="4379711"/>
                <a:ext cx="147133" cy="182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1" name="Isosceles Triangle 290">
                <a:extLst>
                  <a:ext uri="{FF2B5EF4-FFF2-40B4-BE49-F238E27FC236}">
                    <a16:creationId xmlns:a16="http://schemas.microsoft.com/office/drawing/2014/main" id="{14D0F018-9391-47BC-94FD-DD6F7B144DD6}"/>
                  </a:ext>
                </a:extLst>
              </p:cNvPr>
              <p:cNvSpPr/>
              <p:nvPr/>
            </p:nvSpPr>
            <p:spPr>
              <a:xfrm flipV="1">
                <a:off x="8018309" y="4247009"/>
                <a:ext cx="202969" cy="60765"/>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5" name="Isosceles Triangle 294">
                <a:extLst>
                  <a:ext uri="{FF2B5EF4-FFF2-40B4-BE49-F238E27FC236}">
                    <a16:creationId xmlns:a16="http://schemas.microsoft.com/office/drawing/2014/main" id="{7464FFAD-9288-4492-A03B-644ED36258A5}"/>
                  </a:ext>
                </a:extLst>
              </p:cNvPr>
              <p:cNvSpPr/>
              <p:nvPr/>
            </p:nvSpPr>
            <p:spPr>
              <a:xfrm rot="10800000" flipV="1">
                <a:off x="8017131" y="4591791"/>
                <a:ext cx="202969" cy="60765"/>
              </a:xfrm>
              <a:prstGeom prst="triangle">
                <a:avLst>
                  <a:gd name="adj" fmla="val 509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8" name="Graphic 37" descr="DNA">
                <a:extLst>
                  <a:ext uri="{FF2B5EF4-FFF2-40B4-BE49-F238E27FC236}">
                    <a16:creationId xmlns:a16="http://schemas.microsoft.com/office/drawing/2014/main" id="{6C53266A-8448-49D5-9D24-0AB2FDF53988}"/>
                  </a:ext>
                </a:extLst>
              </p:cNvPr>
              <p:cNvPicPr>
                <a:picLocks noChangeAspect="1"/>
              </p:cNvPicPr>
              <p:nvPr/>
            </p:nvPicPr>
            <p:blipFill>
              <a:blip r:embed="rId47">
                <a:extLst>
                  <a:ext uri="{96DAC541-7B7A-43D3-8B79-37D633B846F1}">
                    <asvg:svgBlip xmlns="" xmlns:asvg="http://schemas.microsoft.com/office/drawing/2016/SVG/main" r:embed="rId48"/>
                  </a:ext>
                </a:extLst>
              </a:blip>
              <a:stretch>
                <a:fillRect/>
              </a:stretch>
            </p:blipFill>
            <p:spPr>
              <a:xfrm>
                <a:off x="7828773" y="4161105"/>
                <a:ext cx="576000" cy="576000"/>
              </a:xfrm>
              <a:prstGeom prst="rect">
                <a:avLst/>
              </a:prstGeom>
            </p:spPr>
          </p:pic>
        </p:grpSp>
        <p:pic>
          <p:nvPicPr>
            <p:cNvPr id="263" name="Graphic 262" descr="Bank">
              <a:extLst>
                <a:ext uri="{FF2B5EF4-FFF2-40B4-BE49-F238E27FC236}">
                  <a16:creationId xmlns:a16="http://schemas.microsoft.com/office/drawing/2014/main" id="{3E811531-52D5-46DB-97AD-6637DAA8B56C}"/>
                </a:ext>
              </a:extLst>
            </p:cNvPr>
            <p:cNvPicPr>
              <a:picLocks noChangeAspect="1"/>
            </p:cNvPicPr>
            <p:nvPr/>
          </p:nvPicPr>
          <p:blipFill>
            <a:blip r:embed="rId49">
              <a:extLst>
                <a:ext uri="{96DAC541-7B7A-43D3-8B79-37D633B846F1}">
                  <asvg:svgBlip xmlns="" xmlns:asvg="http://schemas.microsoft.com/office/drawing/2016/SVG/main" r:embed="rId50"/>
                </a:ext>
              </a:extLst>
            </a:blip>
            <a:stretch>
              <a:fillRect/>
            </a:stretch>
          </p:blipFill>
          <p:spPr>
            <a:xfrm>
              <a:off x="8256076" y="4803688"/>
              <a:ext cx="576000" cy="576000"/>
            </a:xfrm>
            <a:prstGeom prst="rect">
              <a:avLst/>
            </a:prstGeom>
          </p:spPr>
        </p:pic>
        <p:grpSp>
          <p:nvGrpSpPr>
            <p:cNvPr id="262" name="Group 261">
              <a:extLst>
                <a:ext uri="{FF2B5EF4-FFF2-40B4-BE49-F238E27FC236}">
                  <a16:creationId xmlns:a16="http://schemas.microsoft.com/office/drawing/2014/main" id="{26B41C8E-0E6C-48E9-8479-F43BD65EBEB1}"/>
                </a:ext>
              </a:extLst>
            </p:cNvPr>
            <p:cNvGrpSpPr/>
            <p:nvPr/>
          </p:nvGrpSpPr>
          <p:grpSpPr>
            <a:xfrm>
              <a:off x="8412453" y="5034726"/>
              <a:ext cx="576000" cy="576000"/>
              <a:chOff x="7674875" y="4567524"/>
              <a:chExt cx="576000" cy="576000"/>
            </a:xfrm>
          </p:grpSpPr>
          <p:sp>
            <p:nvSpPr>
              <p:cNvPr id="259" name="Rectangle 258">
                <a:extLst>
                  <a:ext uri="{FF2B5EF4-FFF2-40B4-BE49-F238E27FC236}">
                    <a16:creationId xmlns:a16="http://schemas.microsoft.com/office/drawing/2014/main" id="{1BB719BE-F897-40FA-916F-DF32C804E8C7}"/>
                  </a:ext>
                </a:extLst>
              </p:cNvPr>
              <p:cNvSpPr/>
              <p:nvPr/>
            </p:nvSpPr>
            <p:spPr>
              <a:xfrm>
                <a:off x="7824661" y="4745542"/>
                <a:ext cx="276207" cy="2960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E27C10D8-0B4D-4FA9-B0DB-F009A384F4F7}"/>
                  </a:ext>
                </a:extLst>
              </p:cNvPr>
              <p:cNvSpPr/>
              <p:nvPr/>
            </p:nvSpPr>
            <p:spPr>
              <a:xfrm>
                <a:off x="7907871" y="4683339"/>
                <a:ext cx="106970" cy="2960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65" name="Graphic 264" descr="Bank">
                <a:extLst>
                  <a:ext uri="{FF2B5EF4-FFF2-40B4-BE49-F238E27FC236}">
                    <a16:creationId xmlns:a16="http://schemas.microsoft.com/office/drawing/2014/main" id="{30FC00FE-6FF2-4AFD-82B3-558D9006DB51}"/>
                  </a:ext>
                </a:extLst>
              </p:cNvPr>
              <p:cNvPicPr>
                <a:picLocks noChangeAspect="1"/>
              </p:cNvPicPr>
              <p:nvPr/>
            </p:nvPicPr>
            <p:blipFill>
              <a:blip r:embed="rId51">
                <a:extLst>
                  <a:ext uri="{96DAC541-7B7A-43D3-8B79-37D633B846F1}">
                    <asvg:svgBlip xmlns="" xmlns:asvg="http://schemas.microsoft.com/office/drawing/2016/SVG/main" r:embed="rId52"/>
                  </a:ext>
                </a:extLst>
              </a:blip>
              <a:stretch>
                <a:fillRect/>
              </a:stretch>
            </p:blipFill>
            <p:spPr>
              <a:xfrm>
                <a:off x="7674875" y="4567524"/>
                <a:ext cx="576000" cy="576000"/>
              </a:xfrm>
              <a:prstGeom prst="rect">
                <a:avLst/>
              </a:prstGeom>
            </p:spPr>
          </p:pic>
        </p:grpSp>
        <p:grpSp>
          <p:nvGrpSpPr>
            <p:cNvPr id="276" name="Group 275">
              <a:extLst>
                <a:ext uri="{FF2B5EF4-FFF2-40B4-BE49-F238E27FC236}">
                  <a16:creationId xmlns:a16="http://schemas.microsoft.com/office/drawing/2014/main" id="{E8A7CC69-C948-4EAA-B6B9-9C2205EA01BF}"/>
                </a:ext>
              </a:extLst>
            </p:cNvPr>
            <p:cNvGrpSpPr/>
            <p:nvPr/>
          </p:nvGrpSpPr>
          <p:grpSpPr>
            <a:xfrm>
              <a:off x="7814304" y="4919691"/>
              <a:ext cx="576000" cy="576000"/>
              <a:chOff x="7993898" y="3459260"/>
              <a:chExt cx="576000" cy="576000"/>
            </a:xfrm>
          </p:grpSpPr>
          <p:grpSp>
            <p:nvGrpSpPr>
              <p:cNvPr id="273" name="Group 272">
                <a:extLst>
                  <a:ext uri="{FF2B5EF4-FFF2-40B4-BE49-F238E27FC236}">
                    <a16:creationId xmlns:a16="http://schemas.microsoft.com/office/drawing/2014/main" id="{9807CE5E-20BA-47E5-A436-775BE7554076}"/>
                  </a:ext>
                </a:extLst>
              </p:cNvPr>
              <p:cNvGrpSpPr/>
              <p:nvPr/>
            </p:nvGrpSpPr>
            <p:grpSpPr>
              <a:xfrm>
                <a:off x="8025861" y="3564741"/>
                <a:ext cx="507394" cy="358531"/>
                <a:chOff x="8025861" y="3564741"/>
                <a:chExt cx="507394" cy="358531"/>
              </a:xfrm>
            </p:grpSpPr>
            <p:sp>
              <p:nvSpPr>
                <p:cNvPr id="266" name="Rectangle 265">
                  <a:extLst>
                    <a:ext uri="{FF2B5EF4-FFF2-40B4-BE49-F238E27FC236}">
                      <a16:creationId xmlns:a16="http://schemas.microsoft.com/office/drawing/2014/main" id="{F5445287-64EE-42E9-87A3-487102CC34DE}"/>
                    </a:ext>
                  </a:extLst>
                </p:cNvPr>
                <p:cNvSpPr/>
                <p:nvPr/>
              </p:nvSpPr>
              <p:spPr>
                <a:xfrm>
                  <a:off x="8025862" y="3747260"/>
                  <a:ext cx="505033" cy="1760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0" name="Oval 269">
                  <a:extLst>
                    <a:ext uri="{FF2B5EF4-FFF2-40B4-BE49-F238E27FC236}">
                      <a16:creationId xmlns:a16="http://schemas.microsoft.com/office/drawing/2014/main" id="{D043E835-C38C-47A9-8F3C-0E67F677434A}"/>
                    </a:ext>
                  </a:extLst>
                </p:cNvPr>
                <p:cNvSpPr/>
                <p:nvPr/>
              </p:nvSpPr>
              <p:spPr>
                <a:xfrm>
                  <a:off x="8227629" y="3564741"/>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4" name="Oval 273">
                  <a:extLst>
                    <a:ext uri="{FF2B5EF4-FFF2-40B4-BE49-F238E27FC236}">
                      <a16:creationId xmlns:a16="http://schemas.microsoft.com/office/drawing/2014/main" id="{E3CAA60E-94AC-4AEB-857A-8E9C4B083571}"/>
                    </a:ext>
                  </a:extLst>
                </p:cNvPr>
                <p:cNvSpPr/>
                <p:nvPr/>
              </p:nvSpPr>
              <p:spPr>
                <a:xfrm>
                  <a:off x="8394787" y="3589051"/>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5" name="Oval 274">
                  <a:extLst>
                    <a:ext uri="{FF2B5EF4-FFF2-40B4-BE49-F238E27FC236}">
                      <a16:creationId xmlns:a16="http://schemas.microsoft.com/office/drawing/2014/main" id="{89269124-19D5-4D8D-B1D6-8F67523ABE4B}"/>
                    </a:ext>
                  </a:extLst>
                </p:cNvPr>
                <p:cNvSpPr/>
                <p:nvPr/>
              </p:nvSpPr>
              <p:spPr>
                <a:xfrm>
                  <a:off x="8058007" y="3589051"/>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1" name="Rectangle: Rounded Corners 270">
                  <a:extLst>
                    <a:ext uri="{FF2B5EF4-FFF2-40B4-BE49-F238E27FC236}">
                      <a16:creationId xmlns:a16="http://schemas.microsoft.com/office/drawing/2014/main" id="{C4376039-5A62-4EBF-8CD1-1C010A1994BC}"/>
                    </a:ext>
                  </a:extLst>
                </p:cNvPr>
                <p:cNvSpPr/>
                <p:nvPr/>
              </p:nvSpPr>
              <p:spPr>
                <a:xfrm>
                  <a:off x="8025861" y="3688825"/>
                  <a:ext cx="176473" cy="109975"/>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7" name="Rectangle: Rounded Corners 276">
                  <a:extLst>
                    <a:ext uri="{FF2B5EF4-FFF2-40B4-BE49-F238E27FC236}">
                      <a16:creationId xmlns:a16="http://schemas.microsoft.com/office/drawing/2014/main" id="{01A8ADC8-B81A-4714-A0DF-111AF8C0DC82}"/>
                    </a:ext>
                  </a:extLst>
                </p:cNvPr>
                <p:cNvSpPr/>
                <p:nvPr/>
              </p:nvSpPr>
              <p:spPr>
                <a:xfrm>
                  <a:off x="8356781" y="3690801"/>
                  <a:ext cx="176474" cy="10800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8" name="Rectangle: Rounded Corners 277">
                  <a:extLst>
                    <a:ext uri="{FF2B5EF4-FFF2-40B4-BE49-F238E27FC236}">
                      <a16:creationId xmlns:a16="http://schemas.microsoft.com/office/drawing/2014/main" id="{09B20BA6-AFE5-400B-BE72-85FB45FDFD01}"/>
                    </a:ext>
                  </a:extLst>
                </p:cNvPr>
                <p:cNvSpPr/>
                <p:nvPr/>
              </p:nvSpPr>
              <p:spPr>
                <a:xfrm>
                  <a:off x="8190844" y="3666013"/>
                  <a:ext cx="176474" cy="108000"/>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59" name="Graphic 58" descr="Meeting">
                <a:extLst>
                  <a:ext uri="{FF2B5EF4-FFF2-40B4-BE49-F238E27FC236}">
                    <a16:creationId xmlns:a16="http://schemas.microsoft.com/office/drawing/2014/main" id="{0788929F-710D-48AD-8AB9-8E7F239BA3F6}"/>
                  </a:ext>
                </a:extLst>
              </p:cNvPr>
              <p:cNvPicPr>
                <a:picLocks noChangeAspect="1"/>
              </p:cNvPicPr>
              <p:nvPr/>
            </p:nvPicPr>
            <p:blipFill>
              <a:blip r:embed="rId33">
                <a:extLst>
                  <a:ext uri="{96DAC541-7B7A-43D3-8B79-37D633B846F1}">
                    <asvg:svgBlip xmlns="" xmlns:asvg="http://schemas.microsoft.com/office/drawing/2016/SVG/main" r:embed="rId34"/>
                  </a:ext>
                </a:extLst>
              </a:blip>
              <a:stretch>
                <a:fillRect/>
              </a:stretch>
            </p:blipFill>
            <p:spPr>
              <a:xfrm>
                <a:off x="7993898" y="3459260"/>
                <a:ext cx="576000" cy="576000"/>
              </a:xfrm>
              <a:prstGeom prst="rect">
                <a:avLst/>
              </a:prstGeom>
            </p:spPr>
          </p:pic>
        </p:grpSp>
      </p:grpSp>
      <p:grpSp>
        <p:nvGrpSpPr>
          <p:cNvPr id="298" name="Group 297">
            <a:extLst>
              <a:ext uri="{FF2B5EF4-FFF2-40B4-BE49-F238E27FC236}">
                <a16:creationId xmlns:a16="http://schemas.microsoft.com/office/drawing/2014/main" id="{F7167514-61D9-4E14-B7E5-B33442D26D5E}"/>
              </a:ext>
            </a:extLst>
          </p:cNvPr>
          <p:cNvGrpSpPr/>
          <p:nvPr/>
        </p:nvGrpSpPr>
        <p:grpSpPr>
          <a:xfrm>
            <a:off x="8087400" y="5582101"/>
            <a:ext cx="830806" cy="756150"/>
            <a:chOff x="7589747" y="5376004"/>
            <a:chExt cx="830806" cy="756150"/>
          </a:xfrm>
        </p:grpSpPr>
        <p:pic>
          <p:nvPicPr>
            <p:cNvPr id="252" name="Graphic 251" descr="Earth Globe Americas">
              <a:extLst>
                <a:ext uri="{FF2B5EF4-FFF2-40B4-BE49-F238E27FC236}">
                  <a16:creationId xmlns:a16="http://schemas.microsoft.com/office/drawing/2014/main" id="{48A186F2-B0C5-4B33-969B-A0A9B958170F}"/>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7844553" y="5376004"/>
              <a:ext cx="576000" cy="576000"/>
            </a:xfrm>
            <a:prstGeom prst="rect">
              <a:avLst/>
            </a:prstGeom>
          </p:spPr>
        </p:pic>
        <p:grpSp>
          <p:nvGrpSpPr>
            <p:cNvPr id="297" name="Group 296">
              <a:extLst>
                <a:ext uri="{FF2B5EF4-FFF2-40B4-BE49-F238E27FC236}">
                  <a16:creationId xmlns:a16="http://schemas.microsoft.com/office/drawing/2014/main" id="{8AD0A48C-B600-4AFC-B89B-771F6E1DD15C}"/>
                </a:ext>
              </a:extLst>
            </p:cNvPr>
            <p:cNvGrpSpPr/>
            <p:nvPr/>
          </p:nvGrpSpPr>
          <p:grpSpPr>
            <a:xfrm>
              <a:off x="7589747" y="5556154"/>
              <a:ext cx="576000" cy="576000"/>
              <a:chOff x="7399174" y="5459088"/>
              <a:chExt cx="576000" cy="576000"/>
            </a:xfrm>
          </p:grpSpPr>
          <p:sp>
            <p:nvSpPr>
              <p:cNvPr id="294" name="Oval 293">
                <a:extLst>
                  <a:ext uri="{FF2B5EF4-FFF2-40B4-BE49-F238E27FC236}">
                    <a16:creationId xmlns:a16="http://schemas.microsoft.com/office/drawing/2014/main" id="{88C8A673-7182-4A01-A054-613499379C19}"/>
                  </a:ext>
                </a:extLst>
              </p:cNvPr>
              <p:cNvSpPr>
                <a:spLocks noChangeAspect="1"/>
              </p:cNvSpPr>
              <p:nvPr/>
            </p:nvSpPr>
            <p:spPr>
              <a:xfrm>
                <a:off x="7470713" y="5530159"/>
                <a:ext cx="432000" cy="43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51" name="Graphic 250" descr="Earth Globe Europe-Africa">
                <a:extLst>
                  <a:ext uri="{FF2B5EF4-FFF2-40B4-BE49-F238E27FC236}">
                    <a16:creationId xmlns:a16="http://schemas.microsoft.com/office/drawing/2014/main" id="{B6FFE75E-0C7C-4FE6-AC13-A24E79CFA410}"/>
                  </a:ext>
                </a:extLst>
              </p:cNvPr>
              <p:cNvPicPr>
                <a:picLocks noChangeAspect="1"/>
              </p:cNvPicPr>
              <p:nvPr/>
            </p:nvPicPr>
            <p:blipFill>
              <a:blip r:embed="rId29">
                <a:extLst>
                  <a:ext uri="{96DAC541-7B7A-43D3-8B79-37D633B846F1}">
                    <asvg:svgBlip xmlns="" xmlns:asvg="http://schemas.microsoft.com/office/drawing/2016/SVG/main" r:embed="rId30"/>
                  </a:ext>
                </a:extLst>
              </a:blip>
              <a:stretch>
                <a:fillRect/>
              </a:stretch>
            </p:blipFill>
            <p:spPr>
              <a:xfrm>
                <a:off x="7399174" y="5459088"/>
                <a:ext cx="576000" cy="576000"/>
              </a:xfrm>
              <a:prstGeom prst="rect">
                <a:avLst/>
              </a:prstGeom>
            </p:spPr>
          </p:pic>
        </p:grpSp>
      </p:grpSp>
      <p:cxnSp>
        <p:nvCxnSpPr>
          <p:cNvPr id="316" name="Curved Connector 62">
            <a:extLst>
              <a:ext uri="{FF2B5EF4-FFF2-40B4-BE49-F238E27FC236}">
                <a16:creationId xmlns:a16="http://schemas.microsoft.com/office/drawing/2014/main" id="{2DC74CD9-C084-466E-9B24-87F0C4ACEE26}"/>
              </a:ext>
            </a:extLst>
          </p:cNvPr>
          <p:cNvCxnSpPr>
            <a:cxnSpLocks/>
            <a:stCxn id="230" idx="3"/>
            <a:endCxn id="317" idx="0"/>
          </p:cNvCxnSpPr>
          <p:nvPr/>
        </p:nvCxnSpPr>
        <p:spPr>
          <a:xfrm>
            <a:off x="1323778" y="2038127"/>
            <a:ext cx="1484427" cy="2042851"/>
          </a:xfrm>
          <a:prstGeom prst="curvedConnector2">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17" name="Oval 316">
            <a:extLst>
              <a:ext uri="{FF2B5EF4-FFF2-40B4-BE49-F238E27FC236}">
                <a16:creationId xmlns:a16="http://schemas.microsoft.com/office/drawing/2014/main" id="{2646C784-6393-4928-A3F1-9C674A0CA76E}"/>
              </a:ext>
            </a:extLst>
          </p:cNvPr>
          <p:cNvSpPr/>
          <p:nvPr/>
        </p:nvSpPr>
        <p:spPr>
          <a:xfrm>
            <a:off x="2669156" y="4080978"/>
            <a:ext cx="278097" cy="276999"/>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6" name="TextBox 325">
            <a:extLst>
              <a:ext uri="{FF2B5EF4-FFF2-40B4-BE49-F238E27FC236}">
                <a16:creationId xmlns:a16="http://schemas.microsoft.com/office/drawing/2014/main" id="{FD04CF52-B4A4-4C9C-946D-F26C5E03AE13}"/>
              </a:ext>
            </a:extLst>
          </p:cNvPr>
          <p:cNvSpPr txBox="1"/>
          <p:nvPr/>
        </p:nvSpPr>
        <p:spPr>
          <a:xfrm>
            <a:off x="469944" y="1704890"/>
            <a:ext cx="288685" cy="461665"/>
          </a:xfrm>
          <a:prstGeom prst="rect">
            <a:avLst/>
          </a:prstGeom>
          <a:noFill/>
        </p:spPr>
        <p:txBody>
          <a:bodyPr wrap="square" rtlCol="0">
            <a:spAutoFit/>
          </a:bodyPr>
          <a:lstStyle/>
          <a:p>
            <a:r>
              <a:rPr lang="en-GB" sz="2400" b="1" dirty="0">
                <a:solidFill>
                  <a:srgbClr val="0070C0"/>
                </a:solidFill>
              </a:rPr>
              <a:t>£</a:t>
            </a:r>
          </a:p>
        </p:txBody>
      </p:sp>
      <p:cxnSp>
        <p:nvCxnSpPr>
          <p:cNvPr id="327" name="Curved Connector 62">
            <a:extLst>
              <a:ext uri="{FF2B5EF4-FFF2-40B4-BE49-F238E27FC236}">
                <a16:creationId xmlns:a16="http://schemas.microsoft.com/office/drawing/2014/main" id="{F5D8702E-E5C5-4A5B-B967-4630C70DC82A}"/>
              </a:ext>
            </a:extLst>
          </p:cNvPr>
          <p:cNvCxnSpPr>
            <a:cxnSpLocks/>
            <a:stCxn id="375" idx="3"/>
            <a:endCxn id="223" idx="0"/>
          </p:cNvCxnSpPr>
          <p:nvPr/>
        </p:nvCxnSpPr>
        <p:spPr>
          <a:xfrm>
            <a:off x="2185086" y="1690419"/>
            <a:ext cx="894931" cy="2385508"/>
          </a:xfrm>
          <a:prstGeom prst="curvedConnector2">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28" name="Oval 327">
            <a:extLst>
              <a:ext uri="{FF2B5EF4-FFF2-40B4-BE49-F238E27FC236}">
                <a16:creationId xmlns:a16="http://schemas.microsoft.com/office/drawing/2014/main" id="{10D8AB4F-3240-41C7-A7F5-E700AE40DFAE}"/>
              </a:ext>
            </a:extLst>
          </p:cNvPr>
          <p:cNvSpPr/>
          <p:nvPr/>
        </p:nvSpPr>
        <p:spPr>
          <a:xfrm>
            <a:off x="3912866" y="5291946"/>
            <a:ext cx="278097" cy="276999"/>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31" name="Group 330">
            <a:extLst>
              <a:ext uri="{FF2B5EF4-FFF2-40B4-BE49-F238E27FC236}">
                <a16:creationId xmlns:a16="http://schemas.microsoft.com/office/drawing/2014/main" id="{D03587B0-94E8-414B-BEAD-45E64928ED87}"/>
              </a:ext>
            </a:extLst>
          </p:cNvPr>
          <p:cNvGrpSpPr/>
          <p:nvPr/>
        </p:nvGrpSpPr>
        <p:grpSpPr>
          <a:xfrm>
            <a:off x="1967749" y="809258"/>
            <a:ext cx="441085" cy="614065"/>
            <a:chOff x="2669324" y="4004071"/>
            <a:chExt cx="441085" cy="614065"/>
          </a:xfrm>
        </p:grpSpPr>
        <p:sp>
          <p:nvSpPr>
            <p:cNvPr id="332" name="TextBox 331">
              <a:extLst>
                <a:ext uri="{FF2B5EF4-FFF2-40B4-BE49-F238E27FC236}">
                  <a16:creationId xmlns:a16="http://schemas.microsoft.com/office/drawing/2014/main" id="{6871BE02-9A0F-4C63-8BEF-DFCAFA829472}"/>
                </a:ext>
              </a:extLst>
            </p:cNvPr>
            <p:cNvSpPr txBox="1"/>
            <p:nvPr/>
          </p:nvSpPr>
          <p:spPr>
            <a:xfrm>
              <a:off x="2669324" y="4004071"/>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sp>
          <p:nvSpPr>
            <p:cNvPr id="333" name="TextBox 332">
              <a:extLst>
                <a:ext uri="{FF2B5EF4-FFF2-40B4-BE49-F238E27FC236}">
                  <a16:creationId xmlns:a16="http://schemas.microsoft.com/office/drawing/2014/main" id="{91DD9830-FE43-45B9-89C6-2F5A6CEFE5EC}"/>
                </a:ext>
              </a:extLst>
            </p:cNvPr>
            <p:cNvSpPr txBox="1"/>
            <p:nvPr/>
          </p:nvSpPr>
          <p:spPr>
            <a:xfrm>
              <a:off x="2821724" y="4156471"/>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grpSp>
      <p:sp>
        <p:nvSpPr>
          <p:cNvPr id="335" name="TextBox 334">
            <a:extLst>
              <a:ext uri="{FF2B5EF4-FFF2-40B4-BE49-F238E27FC236}">
                <a16:creationId xmlns:a16="http://schemas.microsoft.com/office/drawing/2014/main" id="{594812AC-5454-4E81-A557-197A4BA3D212}"/>
              </a:ext>
            </a:extLst>
          </p:cNvPr>
          <p:cNvSpPr txBox="1"/>
          <p:nvPr/>
        </p:nvSpPr>
        <p:spPr>
          <a:xfrm>
            <a:off x="579099" y="2765529"/>
            <a:ext cx="288685" cy="461665"/>
          </a:xfrm>
          <a:prstGeom prst="rect">
            <a:avLst/>
          </a:prstGeom>
          <a:noFill/>
        </p:spPr>
        <p:txBody>
          <a:bodyPr wrap="square" rtlCol="0">
            <a:spAutoFit/>
          </a:bodyPr>
          <a:lstStyle/>
          <a:p>
            <a:r>
              <a:rPr lang="en-GB" sz="2400" b="1" dirty="0">
                <a:solidFill>
                  <a:srgbClr val="0070C0"/>
                </a:solidFill>
              </a:rPr>
              <a:t>¥</a:t>
            </a:r>
          </a:p>
        </p:txBody>
      </p:sp>
      <p:grpSp>
        <p:nvGrpSpPr>
          <p:cNvPr id="336" name="Group 335">
            <a:extLst>
              <a:ext uri="{FF2B5EF4-FFF2-40B4-BE49-F238E27FC236}">
                <a16:creationId xmlns:a16="http://schemas.microsoft.com/office/drawing/2014/main" id="{10CAE3A1-5C59-4A2A-BE39-F663877C4DFF}"/>
              </a:ext>
            </a:extLst>
          </p:cNvPr>
          <p:cNvGrpSpPr/>
          <p:nvPr/>
        </p:nvGrpSpPr>
        <p:grpSpPr>
          <a:xfrm>
            <a:off x="421125" y="3905109"/>
            <a:ext cx="447710" cy="653823"/>
            <a:chOff x="2456998" y="4685576"/>
            <a:chExt cx="447710" cy="653823"/>
          </a:xfrm>
        </p:grpSpPr>
        <p:sp>
          <p:nvSpPr>
            <p:cNvPr id="337" name="TextBox 336">
              <a:extLst>
                <a:ext uri="{FF2B5EF4-FFF2-40B4-BE49-F238E27FC236}">
                  <a16:creationId xmlns:a16="http://schemas.microsoft.com/office/drawing/2014/main" id="{15FD7EC5-35EA-40AF-A75E-BEEA7238F93E}"/>
                </a:ext>
              </a:extLst>
            </p:cNvPr>
            <p:cNvSpPr txBox="1"/>
            <p:nvPr/>
          </p:nvSpPr>
          <p:spPr>
            <a:xfrm>
              <a:off x="2616023" y="4685576"/>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sp>
          <p:nvSpPr>
            <p:cNvPr id="339" name="TextBox 338">
              <a:extLst>
                <a:ext uri="{FF2B5EF4-FFF2-40B4-BE49-F238E27FC236}">
                  <a16:creationId xmlns:a16="http://schemas.microsoft.com/office/drawing/2014/main" id="{ACC945BF-DE7C-4317-93BA-D734935E463E}"/>
                </a:ext>
              </a:extLst>
            </p:cNvPr>
            <p:cNvSpPr txBox="1"/>
            <p:nvPr/>
          </p:nvSpPr>
          <p:spPr>
            <a:xfrm>
              <a:off x="2456998" y="4877734"/>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grpSp>
      <p:sp>
        <p:nvSpPr>
          <p:cNvPr id="340" name="TextBox 339">
            <a:extLst>
              <a:ext uri="{FF2B5EF4-FFF2-40B4-BE49-F238E27FC236}">
                <a16:creationId xmlns:a16="http://schemas.microsoft.com/office/drawing/2014/main" id="{C19A12CE-6D84-47B6-BBDE-657F245C9613}"/>
              </a:ext>
            </a:extLst>
          </p:cNvPr>
          <p:cNvSpPr txBox="1"/>
          <p:nvPr/>
        </p:nvSpPr>
        <p:spPr>
          <a:xfrm>
            <a:off x="455958" y="4919084"/>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sp>
        <p:nvSpPr>
          <p:cNvPr id="341" name="TextBox 340">
            <a:extLst>
              <a:ext uri="{FF2B5EF4-FFF2-40B4-BE49-F238E27FC236}">
                <a16:creationId xmlns:a16="http://schemas.microsoft.com/office/drawing/2014/main" id="{57EC77B1-A721-4F5E-AD88-999EAD193143}"/>
              </a:ext>
            </a:extLst>
          </p:cNvPr>
          <p:cNvSpPr txBox="1"/>
          <p:nvPr/>
        </p:nvSpPr>
        <p:spPr>
          <a:xfrm>
            <a:off x="1922731" y="5872040"/>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sp>
        <p:nvSpPr>
          <p:cNvPr id="342" name="TextBox 341">
            <a:extLst>
              <a:ext uri="{FF2B5EF4-FFF2-40B4-BE49-F238E27FC236}">
                <a16:creationId xmlns:a16="http://schemas.microsoft.com/office/drawing/2014/main" id="{6B882869-F0FA-43EE-AD82-EAFCC82939E7}"/>
              </a:ext>
            </a:extLst>
          </p:cNvPr>
          <p:cNvSpPr txBox="1"/>
          <p:nvPr/>
        </p:nvSpPr>
        <p:spPr>
          <a:xfrm>
            <a:off x="2075131" y="6024440"/>
            <a:ext cx="288685" cy="461665"/>
          </a:xfrm>
          <a:prstGeom prst="rect">
            <a:avLst/>
          </a:prstGeom>
          <a:noFill/>
        </p:spPr>
        <p:txBody>
          <a:bodyPr wrap="square" rtlCol="0">
            <a:spAutoFit/>
          </a:bodyPr>
          <a:lstStyle/>
          <a:p>
            <a:r>
              <a:rPr lang="en-AU" sz="2400" b="1" dirty="0">
                <a:solidFill>
                  <a:srgbClr val="0070C0"/>
                </a:solidFill>
              </a:rPr>
              <a:t>$</a:t>
            </a:r>
            <a:endParaRPr lang="en-GB" sz="2400" b="1" dirty="0">
              <a:solidFill>
                <a:srgbClr val="0070C0"/>
              </a:solidFill>
            </a:endParaRPr>
          </a:p>
        </p:txBody>
      </p:sp>
      <p:cxnSp>
        <p:nvCxnSpPr>
          <p:cNvPr id="347" name="Curved Connector 62">
            <a:extLst>
              <a:ext uri="{FF2B5EF4-FFF2-40B4-BE49-F238E27FC236}">
                <a16:creationId xmlns:a16="http://schemas.microsoft.com/office/drawing/2014/main" id="{4DFD73D1-7880-4009-83EC-60F48EBF5295}"/>
              </a:ext>
            </a:extLst>
          </p:cNvPr>
          <p:cNvCxnSpPr>
            <a:cxnSpLocks/>
            <a:endCxn id="348" idx="2"/>
          </p:cNvCxnSpPr>
          <p:nvPr/>
        </p:nvCxnSpPr>
        <p:spPr>
          <a:xfrm>
            <a:off x="1355412" y="4756956"/>
            <a:ext cx="2419208" cy="269534"/>
          </a:xfrm>
          <a:prstGeom prst="curvedConnector3">
            <a:avLst>
              <a:gd name="adj1" fmla="val 50000"/>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48" name="Oval 347">
            <a:extLst>
              <a:ext uri="{FF2B5EF4-FFF2-40B4-BE49-F238E27FC236}">
                <a16:creationId xmlns:a16="http://schemas.microsoft.com/office/drawing/2014/main" id="{CF2DEB94-36F0-45D6-85A6-17ED2E3BCA15}"/>
              </a:ext>
            </a:extLst>
          </p:cNvPr>
          <p:cNvSpPr/>
          <p:nvPr/>
        </p:nvSpPr>
        <p:spPr>
          <a:xfrm>
            <a:off x="3774620" y="4887990"/>
            <a:ext cx="278097" cy="276999"/>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53" name="Curved Connector 62">
            <a:extLst>
              <a:ext uri="{FF2B5EF4-FFF2-40B4-BE49-F238E27FC236}">
                <a16:creationId xmlns:a16="http://schemas.microsoft.com/office/drawing/2014/main" id="{98AA4931-444A-4D52-B858-A225D8F9640B}"/>
              </a:ext>
            </a:extLst>
          </p:cNvPr>
          <p:cNvCxnSpPr>
            <a:cxnSpLocks/>
            <a:stCxn id="254" idx="1"/>
            <a:endCxn id="354" idx="7"/>
          </p:cNvCxnSpPr>
          <p:nvPr/>
        </p:nvCxnSpPr>
        <p:spPr>
          <a:xfrm rot="10800000" flipV="1">
            <a:off x="5586182" y="2244945"/>
            <a:ext cx="2286986" cy="2279672"/>
          </a:xfrm>
          <a:prstGeom prst="curvedConnector2">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4" name="Oval 353">
            <a:extLst>
              <a:ext uri="{FF2B5EF4-FFF2-40B4-BE49-F238E27FC236}">
                <a16:creationId xmlns:a16="http://schemas.microsoft.com/office/drawing/2014/main" id="{3D2FB833-6C06-4A36-985C-E397B4DD8780}"/>
              </a:ext>
            </a:extLst>
          </p:cNvPr>
          <p:cNvSpPr/>
          <p:nvPr/>
        </p:nvSpPr>
        <p:spPr>
          <a:xfrm>
            <a:off x="4873671" y="4480418"/>
            <a:ext cx="834758" cy="301812"/>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62" name="Curved Connector 62">
            <a:extLst>
              <a:ext uri="{FF2B5EF4-FFF2-40B4-BE49-F238E27FC236}">
                <a16:creationId xmlns:a16="http://schemas.microsoft.com/office/drawing/2014/main" id="{0C3F9A1C-7314-41EC-8FD2-625005226864}"/>
              </a:ext>
            </a:extLst>
          </p:cNvPr>
          <p:cNvCxnSpPr>
            <a:cxnSpLocks/>
            <a:stCxn id="59" idx="1"/>
            <a:endCxn id="370" idx="6"/>
          </p:cNvCxnSpPr>
          <p:nvPr/>
        </p:nvCxnSpPr>
        <p:spPr>
          <a:xfrm rot="10800000">
            <a:off x="5538493" y="5028255"/>
            <a:ext cx="2464639" cy="145603"/>
          </a:xfrm>
          <a:prstGeom prst="curvedConnector3">
            <a:avLst>
              <a:gd name="adj1" fmla="val 50000"/>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4" name="Curved Connector 62">
            <a:extLst>
              <a:ext uri="{FF2B5EF4-FFF2-40B4-BE49-F238E27FC236}">
                <a16:creationId xmlns:a16="http://schemas.microsoft.com/office/drawing/2014/main" id="{75F22279-912E-4DD4-AD24-EFAF2D67D673}"/>
              </a:ext>
            </a:extLst>
          </p:cNvPr>
          <p:cNvCxnSpPr>
            <a:cxnSpLocks/>
            <a:stCxn id="59" idx="1"/>
            <a:endCxn id="367" idx="6"/>
          </p:cNvCxnSpPr>
          <p:nvPr/>
        </p:nvCxnSpPr>
        <p:spPr>
          <a:xfrm rot="10800000">
            <a:off x="6647825" y="4209569"/>
            <a:ext cx="1355306" cy="964289"/>
          </a:xfrm>
          <a:prstGeom prst="curvedConnector3">
            <a:avLst>
              <a:gd name="adj1" fmla="val 50000"/>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67" name="Oval 366">
            <a:extLst>
              <a:ext uri="{FF2B5EF4-FFF2-40B4-BE49-F238E27FC236}">
                <a16:creationId xmlns:a16="http://schemas.microsoft.com/office/drawing/2014/main" id="{1B49433E-5FE2-4027-9AAA-89B64FAC9262}"/>
              </a:ext>
            </a:extLst>
          </p:cNvPr>
          <p:cNvSpPr/>
          <p:nvPr/>
        </p:nvSpPr>
        <p:spPr>
          <a:xfrm>
            <a:off x="6118663" y="4058662"/>
            <a:ext cx="529162" cy="301812"/>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0" name="Oval 369">
            <a:extLst>
              <a:ext uri="{FF2B5EF4-FFF2-40B4-BE49-F238E27FC236}">
                <a16:creationId xmlns:a16="http://schemas.microsoft.com/office/drawing/2014/main" id="{A28FBBB1-A552-4546-A6B0-347502BE84AD}"/>
              </a:ext>
            </a:extLst>
          </p:cNvPr>
          <p:cNvSpPr/>
          <p:nvPr/>
        </p:nvSpPr>
        <p:spPr>
          <a:xfrm>
            <a:off x="5009330" y="4877348"/>
            <a:ext cx="529162" cy="301812"/>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5" name="Rectangle 374">
            <a:extLst>
              <a:ext uri="{FF2B5EF4-FFF2-40B4-BE49-F238E27FC236}">
                <a16:creationId xmlns:a16="http://schemas.microsoft.com/office/drawing/2014/main" id="{21145ACF-208F-4BD2-ACBF-C894669326A3}"/>
              </a:ext>
            </a:extLst>
          </p:cNvPr>
          <p:cNvSpPr/>
          <p:nvPr/>
        </p:nvSpPr>
        <p:spPr>
          <a:xfrm>
            <a:off x="1295099" y="1482670"/>
            <a:ext cx="889987" cy="415498"/>
          </a:xfrm>
          <a:prstGeom prst="rect">
            <a:avLst/>
          </a:prstGeom>
        </p:spPr>
        <p:txBody>
          <a:bodyPr wrap="none">
            <a:spAutoFit/>
          </a:bodyPr>
          <a:lstStyle/>
          <a:p>
            <a:pPr algn="ctr"/>
            <a:r>
              <a:rPr lang="en-GB" sz="1050" b="1" dirty="0">
                <a:solidFill>
                  <a:schemeClr val="tx1">
                    <a:lumMod val="95000"/>
                    <a:lumOff val="5000"/>
                  </a:schemeClr>
                </a:solidFill>
              </a:rPr>
              <a:t>Government</a:t>
            </a:r>
          </a:p>
          <a:p>
            <a:pPr algn="ctr"/>
            <a:r>
              <a:rPr lang="en-AU" sz="1050" b="1" dirty="0">
                <a:solidFill>
                  <a:schemeClr val="tx1">
                    <a:lumMod val="95000"/>
                    <a:lumOff val="5000"/>
                  </a:schemeClr>
                </a:solidFill>
              </a:rPr>
              <a:t>A</a:t>
            </a:r>
            <a:r>
              <a:rPr lang="en-GB" sz="1050" b="1" dirty="0" err="1">
                <a:solidFill>
                  <a:schemeClr val="tx1">
                    <a:lumMod val="95000"/>
                    <a:lumOff val="5000"/>
                  </a:schemeClr>
                </a:solidFill>
              </a:rPr>
              <a:t>gency</a:t>
            </a:r>
            <a:endParaRPr lang="en-GB" sz="1050" b="1" dirty="0">
              <a:solidFill>
                <a:schemeClr val="tx1">
                  <a:lumMod val="95000"/>
                  <a:lumOff val="5000"/>
                </a:schemeClr>
              </a:solidFill>
            </a:endParaRPr>
          </a:p>
        </p:txBody>
      </p:sp>
      <p:sp>
        <p:nvSpPr>
          <p:cNvPr id="376" name="Rectangle 375">
            <a:extLst>
              <a:ext uri="{FF2B5EF4-FFF2-40B4-BE49-F238E27FC236}">
                <a16:creationId xmlns:a16="http://schemas.microsoft.com/office/drawing/2014/main" id="{E09C8500-AFDA-495D-9E3E-224195540617}"/>
              </a:ext>
            </a:extLst>
          </p:cNvPr>
          <p:cNvSpPr/>
          <p:nvPr/>
        </p:nvSpPr>
        <p:spPr>
          <a:xfrm>
            <a:off x="569082" y="2145563"/>
            <a:ext cx="904415" cy="415498"/>
          </a:xfrm>
          <a:prstGeom prst="rect">
            <a:avLst/>
          </a:prstGeom>
        </p:spPr>
        <p:txBody>
          <a:bodyPr wrap="none">
            <a:spAutoFit/>
          </a:bodyPr>
          <a:lstStyle/>
          <a:p>
            <a:pPr algn="ctr"/>
            <a:r>
              <a:rPr lang="en-AU" sz="1050" b="1" dirty="0">
                <a:solidFill>
                  <a:schemeClr val="tx1">
                    <a:lumMod val="95000"/>
                    <a:lumOff val="5000"/>
                  </a:schemeClr>
                </a:solidFill>
              </a:rPr>
              <a:t>Professional </a:t>
            </a:r>
          </a:p>
          <a:p>
            <a:pPr algn="ctr"/>
            <a:r>
              <a:rPr lang="en-AU" sz="1050" b="1" dirty="0">
                <a:solidFill>
                  <a:schemeClr val="tx1">
                    <a:lumMod val="95000"/>
                    <a:lumOff val="5000"/>
                  </a:schemeClr>
                </a:solidFill>
              </a:rPr>
              <a:t>Society</a:t>
            </a:r>
            <a:endParaRPr lang="en-GB" sz="1050" b="1" dirty="0">
              <a:solidFill>
                <a:schemeClr val="tx1">
                  <a:lumMod val="95000"/>
                  <a:lumOff val="5000"/>
                </a:schemeClr>
              </a:solidFill>
            </a:endParaRPr>
          </a:p>
        </p:txBody>
      </p:sp>
      <p:sp>
        <p:nvSpPr>
          <p:cNvPr id="377" name="Rectangle 376">
            <a:extLst>
              <a:ext uri="{FF2B5EF4-FFF2-40B4-BE49-F238E27FC236}">
                <a16:creationId xmlns:a16="http://schemas.microsoft.com/office/drawing/2014/main" id="{CB0F0767-189B-4618-8B8D-C054372F9ECE}"/>
              </a:ext>
            </a:extLst>
          </p:cNvPr>
          <p:cNvSpPr/>
          <p:nvPr/>
        </p:nvSpPr>
        <p:spPr>
          <a:xfrm>
            <a:off x="713426" y="3165906"/>
            <a:ext cx="742511" cy="577081"/>
          </a:xfrm>
          <a:prstGeom prst="rect">
            <a:avLst/>
          </a:prstGeom>
        </p:spPr>
        <p:txBody>
          <a:bodyPr wrap="none">
            <a:spAutoFit/>
          </a:bodyPr>
          <a:lstStyle/>
          <a:p>
            <a:pPr algn="ctr"/>
            <a:r>
              <a:rPr lang="en-AU" sz="1050" b="1" dirty="0">
                <a:solidFill>
                  <a:schemeClr val="tx1">
                    <a:lumMod val="95000"/>
                    <a:lumOff val="5000"/>
                  </a:schemeClr>
                </a:solidFill>
              </a:rPr>
              <a:t>Natural</a:t>
            </a:r>
          </a:p>
          <a:p>
            <a:pPr algn="ctr"/>
            <a:r>
              <a:rPr lang="en-AU" sz="1050" b="1" dirty="0">
                <a:solidFill>
                  <a:schemeClr val="tx1">
                    <a:lumMod val="95000"/>
                    <a:lumOff val="5000"/>
                  </a:schemeClr>
                </a:solidFill>
              </a:rPr>
              <a:t>History </a:t>
            </a:r>
          </a:p>
          <a:p>
            <a:pPr algn="ctr"/>
            <a:r>
              <a:rPr lang="en-AU" sz="1050" b="1" dirty="0">
                <a:solidFill>
                  <a:schemeClr val="tx1">
                    <a:lumMod val="95000"/>
                    <a:lumOff val="5000"/>
                  </a:schemeClr>
                </a:solidFill>
              </a:rPr>
              <a:t>Collection</a:t>
            </a:r>
            <a:endParaRPr lang="en-GB" sz="1050" b="1" dirty="0">
              <a:solidFill>
                <a:schemeClr val="tx1">
                  <a:lumMod val="95000"/>
                  <a:lumOff val="5000"/>
                </a:schemeClr>
              </a:solidFill>
            </a:endParaRPr>
          </a:p>
        </p:txBody>
      </p:sp>
      <p:sp>
        <p:nvSpPr>
          <p:cNvPr id="378" name="Rectangle 377">
            <a:extLst>
              <a:ext uri="{FF2B5EF4-FFF2-40B4-BE49-F238E27FC236}">
                <a16:creationId xmlns:a16="http://schemas.microsoft.com/office/drawing/2014/main" id="{EBC710FC-F7DB-40A9-A500-AB9E3C6792FD}"/>
              </a:ext>
            </a:extLst>
          </p:cNvPr>
          <p:cNvSpPr/>
          <p:nvPr/>
        </p:nvSpPr>
        <p:spPr>
          <a:xfrm>
            <a:off x="640618" y="4229643"/>
            <a:ext cx="827470" cy="415498"/>
          </a:xfrm>
          <a:prstGeom prst="rect">
            <a:avLst/>
          </a:prstGeom>
        </p:spPr>
        <p:txBody>
          <a:bodyPr wrap="none">
            <a:spAutoFit/>
          </a:bodyPr>
          <a:lstStyle/>
          <a:p>
            <a:pPr algn="ctr"/>
            <a:r>
              <a:rPr lang="en-AU" sz="1050" b="1" dirty="0">
                <a:solidFill>
                  <a:schemeClr val="tx1">
                    <a:lumMod val="95000"/>
                    <a:lumOff val="5000"/>
                  </a:schemeClr>
                </a:solidFill>
              </a:rPr>
              <a:t>Computing </a:t>
            </a:r>
          </a:p>
          <a:p>
            <a:pPr algn="ctr"/>
            <a:r>
              <a:rPr lang="en-AU" sz="1050" b="1" dirty="0">
                <a:solidFill>
                  <a:schemeClr val="tx1">
                    <a:lumMod val="95000"/>
                    <a:lumOff val="5000"/>
                  </a:schemeClr>
                </a:solidFill>
              </a:rPr>
              <a:t>Centre</a:t>
            </a:r>
            <a:endParaRPr lang="en-GB" sz="1050" b="1" dirty="0">
              <a:solidFill>
                <a:schemeClr val="tx1">
                  <a:lumMod val="95000"/>
                  <a:lumOff val="5000"/>
                </a:schemeClr>
              </a:solidFill>
            </a:endParaRPr>
          </a:p>
        </p:txBody>
      </p:sp>
      <p:sp>
        <p:nvSpPr>
          <p:cNvPr id="379" name="Rectangle 378">
            <a:extLst>
              <a:ext uri="{FF2B5EF4-FFF2-40B4-BE49-F238E27FC236}">
                <a16:creationId xmlns:a16="http://schemas.microsoft.com/office/drawing/2014/main" id="{096F62AD-1F7B-4EB8-925A-7275A6D5D115}"/>
              </a:ext>
            </a:extLst>
          </p:cNvPr>
          <p:cNvSpPr/>
          <p:nvPr/>
        </p:nvSpPr>
        <p:spPr>
          <a:xfrm>
            <a:off x="635707" y="5274821"/>
            <a:ext cx="756938" cy="253916"/>
          </a:xfrm>
          <a:prstGeom prst="rect">
            <a:avLst/>
          </a:prstGeom>
        </p:spPr>
        <p:txBody>
          <a:bodyPr wrap="none">
            <a:spAutoFit/>
          </a:bodyPr>
          <a:lstStyle/>
          <a:p>
            <a:pPr algn="ctr"/>
            <a:r>
              <a:rPr lang="en-AU" sz="1050" b="1" dirty="0">
                <a:solidFill>
                  <a:schemeClr val="tx1">
                    <a:lumMod val="95000"/>
                    <a:lumOff val="5000"/>
                  </a:schemeClr>
                </a:solidFill>
              </a:rPr>
              <a:t>University</a:t>
            </a:r>
            <a:endParaRPr lang="en-GB" sz="1050" b="1" dirty="0">
              <a:solidFill>
                <a:schemeClr val="tx1">
                  <a:lumMod val="95000"/>
                  <a:lumOff val="5000"/>
                </a:schemeClr>
              </a:solidFill>
            </a:endParaRPr>
          </a:p>
        </p:txBody>
      </p:sp>
      <p:sp>
        <p:nvSpPr>
          <p:cNvPr id="380" name="Rectangle 379">
            <a:extLst>
              <a:ext uri="{FF2B5EF4-FFF2-40B4-BE49-F238E27FC236}">
                <a16:creationId xmlns:a16="http://schemas.microsoft.com/office/drawing/2014/main" id="{D9AB252E-88DF-4A01-96F8-41A60D52B08B}"/>
              </a:ext>
            </a:extLst>
          </p:cNvPr>
          <p:cNvSpPr/>
          <p:nvPr/>
        </p:nvSpPr>
        <p:spPr>
          <a:xfrm>
            <a:off x="1427272" y="6006186"/>
            <a:ext cx="649537" cy="253916"/>
          </a:xfrm>
          <a:prstGeom prst="rect">
            <a:avLst/>
          </a:prstGeom>
        </p:spPr>
        <p:txBody>
          <a:bodyPr wrap="none">
            <a:spAutoFit/>
          </a:bodyPr>
          <a:lstStyle/>
          <a:p>
            <a:pPr algn="ctr"/>
            <a:r>
              <a:rPr lang="en-AU" sz="1050" b="1" dirty="0">
                <a:solidFill>
                  <a:schemeClr val="tx1">
                    <a:lumMod val="95000"/>
                    <a:lumOff val="5000"/>
                  </a:schemeClr>
                </a:solidFill>
              </a:rPr>
              <a:t>Industry</a:t>
            </a:r>
            <a:endParaRPr lang="en-GB" sz="1050" b="1" dirty="0">
              <a:solidFill>
                <a:schemeClr val="tx1">
                  <a:lumMod val="95000"/>
                  <a:lumOff val="5000"/>
                </a:schemeClr>
              </a:solidFill>
            </a:endParaRPr>
          </a:p>
        </p:txBody>
      </p:sp>
      <p:sp>
        <p:nvSpPr>
          <p:cNvPr id="381" name="Rectangle 380">
            <a:extLst>
              <a:ext uri="{FF2B5EF4-FFF2-40B4-BE49-F238E27FC236}">
                <a16:creationId xmlns:a16="http://schemas.microsoft.com/office/drawing/2014/main" id="{5A9B5B87-8E62-44D0-94C1-D629C9B602B2}"/>
              </a:ext>
            </a:extLst>
          </p:cNvPr>
          <p:cNvSpPr/>
          <p:nvPr/>
        </p:nvSpPr>
        <p:spPr>
          <a:xfrm>
            <a:off x="8088472" y="3332730"/>
            <a:ext cx="966931" cy="415498"/>
          </a:xfrm>
          <a:prstGeom prst="rect">
            <a:avLst/>
          </a:prstGeom>
        </p:spPr>
        <p:txBody>
          <a:bodyPr wrap="none">
            <a:spAutoFit/>
          </a:bodyPr>
          <a:lstStyle/>
          <a:p>
            <a:pPr algn="ctr"/>
            <a:r>
              <a:rPr lang="en-AU" sz="1050" b="1" dirty="0">
                <a:solidFill>
                  <a:schemeClr val="tx1">
                    <a:lumMod val="95000"/>
                    <a:lumOff val="5000"/>
                  </a:schemeClr>
                </a:solidFill>
              </a:rPr>
              <a:t>Networks and</a:t>
            </a:r>
          </a:p>
          <a:p>
            <a:pPr algn="ctr"/>
            <a:r>
              <a:rPr lang="en-AU" sz="1050" b="1" dirty="0">
                <a:solidFill>
                  <a:schemeClr val="tx1">
                    <a:lumMod val="95000"/>
                    <a:lumOff val="5000"/>
                  </a:schemeClr>
                </a:solidFill>
              </a:rPr>
              <a:t>Consortia</a:t>
            </a:r>
            <a:endParaRPr lang="en-GB" sz="1050" b="1" dirty="0">
              <a:solidFill>
                <a:schemeClr val="tx1">
                  <a:lumMod val="95000"/>
                  <a:lumOff val="5000"/>
                </a:schemeClr>
              </a:solidFill>
            </a:endParaRPr>
          </a:p>
        </p:txBody>
      </p:sp>
      <p:cxnSp>
        <p:nvCxnSpPr>
          <p:cNvPr id="407" name="Curved Connector 62">
            <a:extLst>
              <a:ext uri="{FF2B5EF4-FFF2-40B4-BE49-F238E27FC236}">
                <a16:creationId xmlns:a16="http://schemas.microsoft.com/office/drawing/2014/main" id="{988261C1-1488-48BA-B35F-0B59F7514BBE}"/>
              </a:ext>
            </a:extLst>
          </p:cNvPr>
          <p:cNvCxnSpPr>
            <a:cxnSpLocks/>
            <a:stCxn id="120" idx="6"/>
            <a:endCxn id="391" idx="2"/>
          </p:cNvCxnSpPr>
          <p:nvPr/>
        </p:nvCxnSpPr>
        <p:spPr>
          <a:xfrm flipV="1">
            <a:off x="5634512" y="2564158"/>
            <a:ext cx="461171" cy="807682"/>
          </a:xfrm>
          <a:prstGeom prst="curvedConnector2">
            <a:avLst/>
          </a:prstGeom>
          <a:ln>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0" name="Curved Connector 62">
            <a:extLst>
              <a:ext uri="{FF2B5EF4-FFF2-40B4-BE49-F238E27FC236}">
                <a16:creationId xmlns:a16="http://schemas.microsoft.com/office/drawing/2014/main" id="{2C7E001F-F081-4632-B6F0-7F0007D28D48}"/>
              </a:ext>
            </a:extLst>
          </p:cNvPr>
          <p:cNvCxnSpPr>
            <a:cxnSpLocks/>
          </p:cNvCxnSpPr>
          <p:nvPr/>
        </p:nvCxnSpPr>
        <p:spPr>
          <a:xfrm flipV="1">
            <a:off x="5053263" y="2582747"/>
            <a:ext cx="144000" cy="396000"/>
          </a:xfrm>
          <a:prstGeom prst="curvedConnector2">
            <a:avLst/>
          </a:prstGeom>
          <a:ln>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2878092" y="1448158"/>
            <a:ext cx="840476" cy="1116000"/>
            <a:chOff x="2878092" y="1452570"/>
            <a:chExt cx="840476" cy="1116000"/>
          </a:xfrm>
        </p:grpSpPr>
        <p:sp>
          <p:nvSpPr>
            <p:cNvPr id="1040" name="Rectangle: Rounded Corners 1039">
              <a:extLst>
                <a:ext uri="{FF2B5EF4-FFF2-40B4-BE49-F238E27FC236}">
                  <a16:creationId xmlns:a16="http://schemas.microsoft.com/office/drawing/2014/main" id="{FD960E32-7229-42BB-A992-E169678A98F3}"/>
                </a:ext>
              </a:extLst>
            </p:cNvPr>
            <p:cNvSpPr/>
            <p:nvPr/>
          </p:nvSpPr>
          <p:spPr>
            <a:xfrm>
              <a:off x="2878092" y="1452570"/>
              <a:ext cx="840476" cy="1116000"/>
            </a:xfrm>
            <a:prstGeom prst="round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AU" sz="1000" b="1" dirty="0" err="1">
                  <a:solidFill>
                    <a:schemeClr val="accent3">
                      <a:lumMod val="50000"/>
                    </a:schemeClr>
                  </a:solidFill>
                </a:rPr>
                <a:t>Communicateand</a:t>
              </a:r>
              <a:r>
                <a:rPr lang="en-AU" sz="1000" b="1" dirty="0">
                  <a:solidFill>
                    <a:schemeClr val="accent3">
                      <a:lumMod val="50000"/>
                    </a:schemeClr>
                  </a:solidFill>
                </a:rPr>
                <a:t> Translate Roadmaps</a:t>
              </a:r>
              <a:endParaRPr lang="en-GB" sz="1000" dirty="0">
                <a:solidFill>
                  <a:schemeClr val="accent3">
                    <a:lumMod val="50000"/>
                  </a:schemeClr>
                </a:solidFill>
              </a:endParaRPr>
            </a:p>
          </p:txBody>
        </p:sp>
        <p:pic>
          <p:nvPicPr>
            <p:cNvPr id="1042" name="Picture 4" descr="Image result for icon language">
              <a:extLst>
                <a:ext uri="{FF2B5EF4-FFF2-40B4-BE49-F238E27FC236}">
                  <a16:creationId xmlns:a16="http://schemas.microsoft.com/office/drawing/2014/main" id="{493CB567-A78F-4121-A556-57A80DB9BB1F}"/>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051300" y="1464235"/>
              <a:ext cx="522414" cy="5663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742994" y="1448158"/>
            <a:ext cx="840476" cy="1116000"/>
            <a:chOff x="4760130" y="1452570"/>
            <a:chExt cx="840476" cy="1116000"/>
          </a:xfrm>
        </p:grpSpPr>
        <p:sp>
          <p:nvSpPr>
            <p:cNvPr id="389" name="Rectangle: Rounded Corners 388">
              <a:extLst>
                <a:ext uri="{FF2B5EF4-FFF2-40B4-BE49-F238E27FC236}">
                  <a16:creationId xmlns:a16="http://schemas.microsoft.com/office/drawing/2014/main" id="{AF4E6DA8-19A4-429C-99A2-0A4BD28855C6}"/>
                </a:ext>
              </a:extLst>
            </p:cNvPr>
            <p:cNvSpPr/>
            <p:nvPr/>
          </p:nvSpPr>
          <p:spPr>
            <a:xfrm>
              <a:off x="4760130" y="1452570"/>
              <a:ext cx="840476" cy="1116000"/>
            </a:xfrm>
            <a:prstGeom prst="round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AU" sz="1000" b="1" dirty="0">
                  <a:solidFill>
                    <a:schemeClr val="accent3">
                      <a:lumMod val="50000"/>
                    </a:schemeClr>
                  </a:solidFill>
                </a:rPr>
                <a:t>Support Proposal Development</a:t>
              </a:r>
              <a:endParaRPr lang="en-GB" sz="1000" b="1" dirty="0">
                <a:solidFill>
                  <a:schemeClr val="accent3">
                    <a:lumMod val="50000"/>
                  </a:schemeClr>
                </a:solidFill>
              </a:endParaRPr>
            </a:p>
          </p:txBody>
        </p:sp>
        <p:pic>
          <p:nvPicPr>
            <p:cNvPr id="1048" name="Picture 1047">
              <a:extLst>
                <a:ext uri="{FF2B5EF4-FFF2-40B4-BE49-F238E27FC236}">
                  <a16:creationId xmlns:a16="http://schemas.microsoft.com/office/drawing/2014/main" id="{CA58AFFD-627D-4CC1-9570-46D11B071D6D}"/>
                </a:ext>
              </a:extLst>
            </p:cNvPr>
            <p:cNvPicPr>
              <a:picLocks noChangeAspect="1"/>
            </p:cNvPicPr>
            <p:nvPr/>
          </p:nvPicPr>
          <p:blipFill rotWithShape="1">
            <a:blip r:embed="rId54"/>
            <a:srcRect b="13468"/>
            <a:stretch/>
          </p:blipFill>
          <p:spPr>
            <a:xfrm>
              <a:off x="4763525" y="1506934"/>
              <a:ext cx="512693" cy="480993"/>
            </a:xfrm>
            <a:prstGeom prst="rect">
              <a:avLst/>
            </a:prstGeom>
          </p:spPr>
        </p:pic>
        <p:pic>
          <p:nvPicPr>
            <p:cNvPr id="1050" name="Graphic 1049" descr="Coins">
              <a:extLst>
                <a:ext uri="{FF2B5EF4-FFF2-40B4-BE49-F238E27FC236}">
                  <a16:creationId xmlns:a16="http://schemas.microsoft.com/office/drawing/2014/main" id="{E9006C60-9F4F-4480-9749-8411ADAA54A7}"/>
                </a:ext>
              </a:extLst>
            </p:cNvPr>
            <p:cNvPicPr>
              <a:picLocks noChangeAspect="1"/>
            </p:cNvPicPr>
            <p:nvPr/>
          </p:nvPicPr>
          <p:blipFill>
            <a:blip r:embed="rId55">
              <a:extLst>
                <a:ext uri="{96DAC541-7B7A-43D3-8B79-37D633B846F1}">
                  <asvg:svgBlip xmlns="" xmlns:asvg="http://schemas.microsoft.com/office/drawing/2016/SVG/main" r:embed="rId56"/>
                </a:ext>
              </a:extLst>
            </a:blip>
            <a:stretch>
              <a:fillRect/>
            </a:stretch>
          </p:blipFill>
          <p:spPr>
            <a:xfrm>
              <a:off x="5176957" y="1543716"/>
              <a:ext cx="375793" cy="407428"/>
            </a:xfrm>
            <a:prstGeom prst="rect">
              <a:avLst/>
            </a:prstGeom>
          </p:spPr>
        </p:pic>
      </p:grpSp>
      <p:grpSp>
        <p:nvGrpSpPr>
          <p:cNvPr id="4" name="Group 3"/>
          <p:cNvGrpSpPr/>
          <p:nvPr/>
        </p:nvGrpSpPr>
        <p:grpSpPr>
          <a:xfrm>
            <a:off x="5675445" y="1448158"/>
            <a:ext cx="843488" cy="1116000"/>
            <a:chOff x="5675445" y="1452570"/>
            <a:chExt cx="843488" cy="1116000"/>
          </a:xfrm>
        </p:grpSpPr>
        <p:sp>
          <p:nvSpPr>
            <p:cNvPr id="161" name="Rectangle 160"/>
            <p:cNvSpPr/>
            <p:nvPr/>
          </p:nvSpPr>
          <p:spPr>
            <a:xfrm>
              <a:off x="5697457" y="1755256"/>
              <a:ext cx="792793" cy="253916"/>
            </a:xfrm>
            <a:prstGeom prst="rect">
              <a:avLst/>
            </a:prstGeom>
          </p:spPr>
          <p:txBody>
            <a:bodyPr wrap="none">
              <a:spAutoFit/>
            </a:bodyPr>
            <a:lstStyle/>
            <a:p>
              <a:pPr algn="ctr"/>
              <a:r>
                <a:rPr lang="en-GB" sz="1050" b="1" dirty="0">
                  <a:solidFill>
                    <a:schemeClr val="accent6">
                      <a:lumMod val="75000"/>
                    </a:schemeClr>
                  </a:solidFill>
                </a:rPr>
                <a:t>Coordinates</a:t>
              </a:r>
            </a:p>
          </p:txBody>
        </p:sp>
        <p:sp>
          <p:nvSpPr>
            <p:cNvPr id="391" name="Rectangle: Rounded Corners 390">
              <a:extLst>
                <a:ext uri="{FF2B5EF4-FFF2-40B4-BE49-F238E27FC236}">
                  <a16:creationId xmlns:a16="http://schemas.microsoft.com/office/drawing/2014/main" id="{6EA1C14C-94A8-4FD8-84AA-F2F28B662C90}"/>
                </a:ext>
              </a:extLst>
            </p:cNvPr>
            <p:cNvSpPr/>
            <p:nvPr/>
          </p:nvSpPr>
          <p:spPr>
            <a:xfrm>
              <a:off x="5675445" y="1452570"/>
              <a:ext cx="840476" cy="1116000"/>
            </a:xfrm>
            <a:prstGeom prst="round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AU" sz="1000" b="1" dirty="0">
                  <a:solidFill>
                    <a:schemeClr val="accent3">
                      <a:lumMod val="50000"/>
                    </a:schemeClr>
                  </a:solidFill>
                </a:rPr>
                <a:t>Coordinate Letters of Support</a:t>
              </a:r>
              <a:endParaRPr lang="en-GB" sz="1000" dirty="0">
                <a:solidFill>
                  <a:schemeClr val="accent3">
                    <a:lumMod val="50000"/>
                  </a:schemeClr>
                </a:solidFill>
              </a:endParaRPr>
            </a:p>
          </p:txBody>
        </p:sp>
        <p:grpSp>
          <p:nvGrpSpPr>
            <p:cNvPr id="412" name="Group 411">
              <a:extLst>
                <a:ext uri="{FF2B5EF4-FFF2-40B4-BE49-F238E27FC236}">
                  <a16:creationId xmlns:a16="http://schemas.microsoft.com/office/drawing/2014/main" id="{10BD0EBC-89EF-42DC-8A00-385D034EBDEE}"/>
                </a:ext>
              </a:extLst>
            </p:cNvPr>
            <p:cNvGrpSpPr/>
            <p:nvPr/>
          </p:nvGrpSpPr>
          <p:grpSpPr>
            <a:xfrm>
              <a:off x="5684506" y="1493600"/>
              <a:ext cx="526366" cy="496257"/>
              <a:chOff x="5601683" y="1436896"/>
              <a:chExt cx="570676" cy="496838"/>
            </a:xfrm>
          </p:grpSpPr>
          <p:pic>
            <p:nvPicPr>
              <p:cNvPr id="1052" name="Graphic 1051" descr="Email">
                <a:extLst>
                  <a:ext uri="{FF2B5EF4-FFF2-40B4-BE49-F238E27FC236}">
                    <a16:creationId xmlns:a16="http://schemas.microsoft.com/office/drawing/2014/main" id="{CCD4BAC4-3C07-4FA3-958C-1F786FB45929}"/>
                  </a:ext>
                </a:extLst>
              </p:cNvPr>
              <p:cNvPicPr>
                <a:picLocks noChangeAspect="1"/>
              </p:cNvPicPr>
              <p:nvPr/>
            </p:nvPicPr>
            <p:blipFill>
              <a:blip r:embed="rId57">
                <a:extLst>
                  <a:ext uri="{96DAC541-7B7A-43D3-8B79-37D633B846F1}">
                    <asvg:svgBlip xmlns="" xmlns:asvg="http://schemas.microsoft.com/office/drawing/2016/SVG/main" r:embed="rId58"/>
                  </a:ext>
                </a:extLst>
              </a:blip>
              <a:stretch>
                <a:fillRect/>
              </a:stretch>
            </p:blipFill>
            <p:spPr>
              <a:xfrm>
                <a:off x="5601683" y="1436896"/>
                <a:ext cx="570676" cy="496838"/>
              </a:xfrm>
              <a:prstGeom prst="rect">
                <a:avLst/>
              </a:prstGeom>
            </p:spPr>
          </p:pic>
          <p:sp>
            <p:nvSpPr>
              <p:cNvPr id="1054" name="Rectangle 1053">
                <a:extLst>
                  <a:ext uri="{FF2B5EF4-FFF2-40B4-BE49-F238E27FC236}">
                    <a16:creationId xmlns:a16="http://schemas.microsoft.com/office/drawing/2014/main" id="{E89B50BF-9BC2-4F34-A79A-10B946601B7F}"/>
                  </a:ext>
                </a:extLst>
              </p:cNvPr>
              <p:cNvSpPr/>
              <p:nvPr/>
            </p:nvSpPr>
            <p:spPr>
              <a:xfrm>
                <a:off x="5762850" y="1528471"/>
                <a:ext cx="231662" cy="164076"/>
              </a:xfrm>
              <a:prstGeom prst="rect">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AU" sz="1200" b="1" dirty="0">
                    <a:solidFill>
                      <a:schemeClr val="tx1"/>
                    </a:solidFill>
                  </a:rPr>
                  <a:t>Yes!</a:t>
                </a:r>
                <a:endParaRPr lang="en-GB" sz="1200" b="1" dirty="0">
                  <a:solidFill>
                    <a:schemeClr val="tx1"/>
                  </a:solidFill>
                </a:endParaRPr>
              </a:p>
            </p:txBody>
          </p:sp>
        </p:grpSp>
        <p:grpSp>
          <p:nvGrpSpPr>
            <p:cNvPr id="414" name="Group 413">
              <a:extLst>
                <a:ext uri="{FF2B5EF4-FFF2-40B4-BE49-F238E27FC236}">
                  <a16:creationId xmlns:a16="http://schemas.microsoft.com/office/drawing/2014/main" id="{9AC7D0B7-80FA-4969-807E-9AF12DF1DB7C}"/>
                </a:ext>
              </a:extLst>
            </p:cNvPr>
            <p:cNvGrpSpPr/>
            <p:nvPr/>
          </p:nvGrpSpPr>
          <p:grpSpPr>
            <a:xfrm>
              <a:off x="5992567" y="1530802"/>
              <a:ext cx="526366" cy="496257"/>
              <a:chOff x="6116468" y="1495362"/>
              <a:chExt cx="570676" cy="496838"/>
            </a:xfrm>
          </p:grpSpPr>
          <p:sp>
            <p:nvSpPr>
              <p:cNvPr id="413" name="Rectangle 412">
                <a:extLst>
                  <a:ext uri="{FF2B5EF4-FFF2-40B4-BE49-F238E27FC236}">
                    <a16:creationId xmlns:a16="http://schemas.microsoft.com/office/drawing/2014/main" id="{E8CB078A-C2D6-4548-86C8-FAC2AB1B0CDF}"/>
                  </a:ext>
                </a:extLst>
              </p:cNvPr>
              <p:cNvSpPr/>
              <p:nvPr/>
            </p:nvSpPr>
            <p:spPr>
              <a:xfrm>
                <a:off x="6188112" y="1684141"/>
                <a:ext cx="437196" cy="261429"/>
              </a:xfrm>
              <a:prstGeom prst="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411" name="Group 410">
                <a:extLst>
                  <a:ext uri="{FF2B5EF4-FFF2-40B4-BE49-F238E27FC236}">
                    <a16:creationId xmlns:a16="http://schemas.microsoft.com/office/drawing/2014/main" id="{3F48D4AF-8539-48AA-8F72-356AE03005F5}"/>
                  </a:ext>
                </a:extLst>
              </p:cNvPr>
              <p:cNvGrpSpPr/>
              <p:nvPr/>
            </p:nvGrpSpPr>
            <p:grpSpPr>
              <a:xfrm>
                <a:off x="6116468" y="1495362"/>
                <a:ext cx="570676" cy="496838"/>
                <a:chOff x="6024324" y="1495362"/>
                <a:chExt cx="570676" cy="496838"/>
              </a:xfrm>
            </p:grpSpPr>
            <p:pic>
              <p:nvPicPr>
                <p:cNvPr id="403" name="Graphic 402" descr="Email">
                  <a:extLst>
                    <a:ext uri="{FF2B5EF4-FFF2-40B4-BE49-F238E27FC236}">
                      <a16:creationId xmlns:a16="http://schemas.microsoft.com/office/drawing/2014/main" id="{DF0F8B82-907A-414B-85E7-3C3E8653EE0E}"/>
                    </a:ext>
                  </a:extLst>
                </p:cNvPr>
                <p:cNvPicPr>
                  <a:picLocks noChangeAspect="1"/>
                </p:cNvPicPr>
                <p:nvPr/>
              </p:nvPicPr>
              <p:blipFill>
                <a:blip r:embed="rId57">
                  <a:extLst>
                    <a:ext uri="{96DAC541-7B7A-43D3-8B79-37D633B846F1}">
                      <asvg:svgBlip xmlns="" xmlns:asvg="http://schemas.microsoft.com/office/drawing/2016/SVG/main" r:embed="rId58"/>
                    </a:ext>
                  </a:extLst>
                </a:blip>
                <a:stretch>
                  <a:fillRect/>
                </a:stretch>
              </p:blipFill>
              <p:spPr>
                <a:xfrm>
                  <a:off x="6024324" y="1495362"/>
                  <a:ext cx="570676" cy="496838"/>
                </a:xfrm>
                <a:prstGeom prst="rect">
                  <a:avLst/>
                </a:prstGeom>
              </p:spPr>
            </p:pic>
            <p:sp>
              <p:nvSpPr>
                <p:cNvPr id="404" name="Rectangle 403">
                  <a:extLst>
                    <a:ext uri="{FF2B5EF4-FFF2-40B4-BE49-F238E27FC236}">
                      <a16:creationId xmlns:a16="http://schemas.microsoft.com/office/drawing/2014/main" id="{AABB294C-F257-4045-B380-92EEF0D5CB97}"/>
                    </a:ext>
                  </a:extLst>
                </p:cNvPr>
                <p:cNvSpPr/>
                <p:nvPr/>
              </p:nvSpPr>
              <p:spPr>
                <a:xfrm>
                  <a:off x="6199667" y="1586937"/>
                  <a:ext cx="231662" cy="164076"/>
                </a:xfrm>
                <a:prstGeom prst="rect">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ja-JP" altLang="en-US" sz="1200" b="1" dirty="0">
                      <a:solidFill>
                        <a:schemeClr val="tx1"/>
                      </a:solidFill>
                    </a:rPr>
                    <a:t>是</a:t>
                  </a:r>
                  <a:r>
                    <a:rPr lang="en-US" altLang="ja-JP" sz="1200" b="1" dirty="0">
                      <a:solidFill>
                        <a:schemeClr val="tx1"/>
                      </a:solidFill>
                    </a:rPr>
                    <a:t>!</a:t>
                  </a:r>
                </a:p>
              </p:txBody>
            </p:sp>
          </p:grpSp>
        </p:grpSp>
      </p:grpSp>
      <p:grpSp>
        <p:nvGrpSpPr>
          <p:cNvPr id="9" name="Group 8"/>
          <p:cNvGrpSpPr/>
          <p:nvPr/>
        </p:nvGrpSpPr>
        <p:grpSpPr>
          <a:xfrm>
            <a:off x="3810543" y="1448158"/>
            <a:ext cx="840476" cy="1116000"/>
            <a:chOff x="3813644" y="1443747"/>
            <a:chExt cx="840476" cy="1116000"/>
          </a:xfrm>
        </p:grpSpPr>
        <p:sp>
          <p:nvSpPr>
            <p:cNvPr id="448" name="Rectangle: Rounded Corners 447">
              <a:extLst>
                <a:ext uri="{FF2B5EF4-FFF2-40B4-BE49-F238E27FC236}">
                  <a16:creationId xmlns:a16="http://schemas.microsoft.com/office/drawing/2014/main" id="{E8E5A6FD-96C4-4295-A684-E735C8EDC801}"/>
                </a:ext>
              </a:extLst>
            </p:cNvPr>
            <p:cNvSpPr/>
            <p:nvPr/>
          </p:nvSpPr>
          <p:spPr>
            <a:xfrm>
              <a:off x="3813644" y="1443747"/>
              <a:ext cx="840476" cy="1116000"/>
            </a:xfrm>
            <a:prstGeom prst="round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a:r>
                <a:rPr lang="en-AU" sz="1000" b="1" dirty="0">
                  <a:solidFill>
                    <a:schemeClr val="accent3">
                      <a:lumMod val="50000"/>
                    </a:schemeClr>
                  </a:solidFill>
                </a:rPr>
                <a:t>Advise on Standards and Best Practice</a:t>
              </a:r>
              <a:endParaRPr lang="en-GB" sz="1000" b="1" dirty="0">
                <a:solidFill>
                  <a:schemeClr val="accent3">
                    <a:lumMod val="50000"/>
                  </a:schemeClr>
                </a:solidFill>
              </a:endParaRPr>
            </a:p>
          </p:txBody>
        </p:sp>
        <p:pic>
          <p:nvPicPr>
            <p:cNvPr id="452" name="Graphic 451" descr="Ribbon">
              <a:extLst>
                <a:ext uri="{FF2B5EF4-FFF2-40B4-BE49-F238E27FC236}">
                  <a16:creationId xmlns:a16="http://schemas.microsoft.com/office/drawing/2014/main" id="{F82CF878-EA1A-4C3A-AF2D-2B231885FD3B}"/>
                </a:ext>
              </a:extLst>
            </p:cNvPr>
            <p:cNvPicPr>
              <a:picLocks noChangeAspect="1"/>
            </p:cNvPicPr>
            <p:nvPr/>
          </p:nvPicPr>
          <p:blipFill>
            <a:blip r:embed="rId59">
              <a:extLst>
                <a:ext uri="{96DAC541-7B7A-43D3-8B79-37D633B846F1}">
                  <asvg:svgBlip xmlns="" xmlns:asvg="http://schemas.microsoft.com/office/drawing/2016/SVG/main" r:embed="rId60"/>
                </a:ext>
              </a:extLst>
            </a:blip>
            <a:stretch>
              <a:fillRect/>
            </a:stretch>
          </p:blipFill>
          <p:spPr>
            <a:xfrm>
              <a:off x="4164676" y="1521204"/>
              <a:ext cx="452453" cy="452453"/>
            </a:xfrm>
            <a:prstGeom prst="rect">
              <a:avLst/>
            </a:prstGeom>
          </p:spPr>
        </p:pic>
        <p:pic>
          <p:nvPicPr>
            <p:cNvPr id="454" name="Graphic 453" descr="Ruler">
              <a:extLst>
                <a:ext uri="{FF2B5EF4-FFF2-40B4-BE49-F238E27FC236}">
                  <a16:creationId xmlns:a16="http://schemas.microsoft.com/office/drawing/2014/main" id="{C3476503-BA55-496E-885D-CF21BC6CBA4C}"/>
                </a:ext>
              </a:extLst>
            </p:cNvPr>
            <p:cNvPicPr>
              <a:picLocks noChangeAspect="1"/>
            </p:cNvPicPr>
            <p:nvPr/>
          </p:nvPicPr>
          <p:blipFill>
            <a:blip r:embed="rId61">
              <a:extLst>
                <a:ext uri="{96DAC541-7B7A-43D3-8B79-37D633B846F1}">
                  <asvg:svgBlip xmlns="" xmlns:asvg="http://schemas.microsoft.com/office/drawing/2016/SVG/main" r:embed="rId62"/>
                </a:ext>
              </a:extLst>
            </a:blip>
            <a:stretch>
              <a:fillRect/>
            </a:stretch>
          </p:blipFill>
          <p:spPr>
            <a:xfrm>
              <a:off x="3840216" y="1531760"/>
              <a:ext cx="431341" cy="431341"/>
            </a:xfrm>
            <a:prstGeom prst="rect">
              <a:avLst/>
            </a:prstGeom>
          </p:spPr>
        </p:pic>
      </p:grpSp>
      <p:cxnSp>
        <p:nvCxnSpPr>
          <p:cNvPr id="473" name="Curved Connector 62">
            <a:extLst>
              <a:ext uri="{FF2B5EF4-FFF2-40B4-BE49-F238E27FC236}">
                <a16:creationId xmlns:a16="http://schemas.microsoft.com/office/drawing/2014/main" id="{36D42745-B0F3-44C6-BE06-AA3BD2367B23}"/>
              </a:ext>
            </a:extLst>
          </p:cNvPr>
          <p:cNvCxnSpPr>
            <a:cxnSpLocks/>
          </p:cNvCxnSpPr>
          <p:nvPr/>
        </p:nvCxnSpPr>
        <p:spPr>
          <a:xfrm flipH="1" flipV="1">
            <a:off x="4256044" y="2572106"/>
            <a:ext cx="144000" cy="396000"/>
          </a:xfrm>
          <a:prstGeom prst="curvedConnector2">
            <a:avLst/>
          </a:prstGeom>
          <a:ln>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6" name="Title 1"/>
          <p:cNvSpPr>
            <a:spLocks noGrp="1"/>
          </p:cNvSpPr>
          <p:nvPr>
            <p:ph type="title"/>
          </p:nvPr>
        </p:nvSpPr>
        <p:spPr>
          <a:xfrm>
            <a:off x="0" y="274637"/>
            <a:ext cx="9144000" cy="563563"/>
          </a:xfrm>
        </p:spPr>
        <p:txBody>
          <a:bodyPr>
            <a:normAutofit/>
          </a:bodyPr>
          <a:lstStyle/>
          <a:p>
            <a:r>
              <a:rPr lang="en-GB" dirty="0"/>
              <a:t>GBIC2: Coordinating </a:t>
            </a:r>
            <a:r>
              <a:rPr lang="en-GB" dirty="0" smtClean="0"/>
              <a:t>JOINT Implementation</a:t>
            </a:r>
            <a:endParaRPr lang="en-GB" dirty="0"/>
          </a:p>
        </p:txBody>
      </p:sp>
    </p:spTree>
    <p:extLst>
      <p:ext uri="{BB962C8B-B14F-4D97-AF65-F5344CB8AC3E}">
        <p14:creationId xmlns:p14="http://schemas.microsoft.com/office/powerpoint/2010/main" val="325045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223" grpId="0" animBg="1"/>
      <p:bldP spid="225" grpId="0" animBg="1"/>
      <p:bldP spid="317" grpId="0" animBg="1"/>
      <p:bldP spid="326" grpId="0"/>
      <p:bldP spid="328" grpId="0" animBg="1"/>
      <p:bldP spid="335" grpId="0"/>
      <p:bldP spid="340" grpId="0"/>
      <p:bldP spid="341" grpId="0"/>
      <p:bldP spid="342" grpId="0"/>
      <p:bldP spid="348" grpId="0" animBg="1"/>
      <p:bldP spid="354" grpId="0" animBg="1"/>
      <p:bldP spid="367" grpId="0" animBg="1"/>
      <p:bldP spid="37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MUCH COORDINATION IS POSSIBLE?</a:t>
            </a:r>
            <a:endParaRPr lang="en-GB" dirty="0"/>
          </a:p>
        </p:txBody>
      </p:sp>
      <p:sp>
        <p:nvSpPr>
          <p:cNvPr id="3" name="Text Placeholder 2"/>
          <p:cNvSpPr>
            <a:spLocks noGrp="1"/>
          </p:cNvSpPr>
          <p:nvPr>
            <p:ph type="body" sz="quarter" idx="10"/>
          </p:nvPr>
        </p:nvSpPr>
        <p:spPr/>
        <p:txBody>
          <a:bodyPr/>
          <a:lstStyle/>
          <a:p>
            <a:endParaRPr lang="en-GB"/>
          </a:p>
        </p:txBody>
      </p:sp>
      <p:pic>
        <p:nvPicPr>
          <p:cNvPr id="9" name="Picture 2" descr="C:\Users\dhobern\AppData\Local\Microsoft\Windows\Temporary Internet Files\Content.Outlook\E7G54LFQ\GBIO FRAMEWORK.jpg"/>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1970" r="2397" b="8596"/>
          <a:stretch/>
        </p:blipFill>
        <p:spPr bwMode="auto">
          <a:xfrm>
            <a:off x="351982" y="4014800"/>
            <a:ext cx="1583235" cy="16100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19405" y="1781565"/>
            <a:ext cx="1739451" cy="646331"/>
          </a:xfrm>
          <a:prstGeom prst="rect">
            <a:avLst/>
          </a:prstGeom>
          <a:noFill/>
        </p:spPr>
        <p:txBody>
          <a:bodyPr wrap="none" rtlCol="0">
            <a:spAutoFit/>
          </a:bodyPr>
          <a:lstStyle/>
          <a:p>
            <a:r>
              <a:rPr lang="en-GB" dirty="0" smtClean="0"/>
              <a:t>Shared vision</a:t>
            </a:r>
          </a:p>
          <a:p>
            <a:r>
              <a:rPr lang="en-GB" dirty="0" smtClean="0"/>
              <a:t>Shared language</a:t>
            </a:r>
            <a:endParaRPr lang="en-GB" dirty="0"/>
          </a:p>
        </p:txBody>
      </p:sp>
      <p:sp>
        <p:nvSpPr>
          <p:cNvPr id="11" name="TextBox 10"/>
          <p:cNvSpPr txBox="1"/>
          <p:nvPr/>
        </p:nvSpPr>
        <p:spPr>
          <a:xfrm>
            <a:off x="2520738" y="1781565"/>
            <a:ext cx="1739451" cy="923330"/>
          </a:xfrm>
          <a:prstGeom prst="rect">
            <a:avLst/>
          </a:prstGeom>
          <a:noFill/>
        </p:spPr>
        <p:txBody>
          <a:bodyPr wrap="none" rtlCol="0">
            <a:spAutoFit/>
          </a:bodyPr>
          <a:lstStyle/>
          <a:p>
            <a:r>
              <a:rPr lang="en-GB" dirty="0" smtClean="0"/>
              <a:t>Shared vision</a:t>
            </a:r>
          </a:p>
          <a:p>
            <a:r>
              <a:rPr lang="en-GB" dirty="0" smtClean="0"/>
              <a:t>Shared language</a:t>
            </a:r>
          </a:p>
          <a:p>
            <a:r>
              <a:rPr lang="en-GB" dirty="0" smtClean="0"/>
              <a:t>Shared priorities</a:t>
            </a:r>
            <a:endParaRPr lang="en-GB" dirty="0"/>
          </a:p>
        </p:txBody>
      </p:sp>
      <p:sp>
        <p:nvSpPr>
          <p:cNvPr id="12" name="TextBox 11"/>
          <p:cNvSpPr txBox="1"/>
          <p:nvPr/>
        </p:nvSpPr>
        <p:spPr>
          <a:xfrm>
            <a:off x="4722071" y="1781565"/>
            <a:ext cx="1767215" cy="1200329"/>
          </a:xfrm>
          <a:prstGeom prst="rect">
            <a:avLst/>
          </a:prstGeom>
          <a:noFill/>
        </p:spPr>
        <p:txBody>
          <a:bodyPr wrap="none" rtlCol="0">
            <a:spAutoFit/>
          </a:bodyPr>
          <a:lstStyle/>
          <a:p>
            <a:r>
              <a:rPr lang="en-GB" dirty="0" smtClean="0"/>
              <a:t>Shared vision</a:t>
            </a:r>
          </a:p>
          <a:p>
            <a:r>
              <a:rPr lang="en-GB" dirty="0" smtClean="0"/>
              <a:t>Shared language</a:t>
            </a:r>
          </a:p>
          <a:p>
            <a:r>
              <a:rPr lang="en-GB" dirty="0" smtClean="0"/>
              <a:t>Shared priorities</a:t>
            </a:r>
          </a:p>
          <a:p>
            <a:r>
              <a:rPr lang="en-GB" dirty="0" smtClean="0"/>
              <a:t>Shared reporting</a:t>
            </a:r>
            <a:endParaRPr lang="en-GB" dirty="0"/>
          </a:p>
        </p:txBody>
      </p:sp>
      <p:sp>
        <p:nvSpPr>
          <p:cNvPr id="13" name="TextBox 12"/>
          <p:cNvSpPr txBox="1"/>
          <p:nvPr/>
        </p:nvSpPr>
        <p:spPr>
          <a:xfrm>
            <a:off x="6923405" y="1781565"/>
            <a:ext cx="2120709" cy="2031325"/>
          </a:xfrm>
          <a:prstGeom prst="rect">
            <a:avLst/>
          </a:prstGeom>
          <a:noFill/>
        </p:spPr>
        <p:txBody>
          <a:bodyPr wrap="none" rtlCol="0">
            <a:spAutoFit/>
          </a:bodyPr>
          <a:lstStyle/>
          <a:p>
            <a:r>
              <a:rPr lang="en-GB" dirty="0" smtClean="0"/>
              <a:t>Shared vision</a:t>
            </a:r>
          </a:p>
          <a:p>
            <a:r>
              <a:rPr lang="en-GB" dirty="0" smtClean="0"/>
              <a:t>Shared language</a:t>
            </a:r>
            <a:endParaRPr lang="en-GB" dirty="0"/>
          </a:p>
          <a:p>
            <a:r>
              <a:rPr lang="en-GB" dirty="0"/>
              <a:t>Shared priorities</a:t>
            </a:r>
          </a:p>
          <a:p>
            <a:r>
              <a:rPr lang="en-GB" dirty="0"/>
              <a:t>Shared </a:t>
            </a:r>
            <a:r>
              <a:rPr lang="en-GB" dirty="0" smtClean="0"/>
              <a:t>reporting</a:t>
            </a:r>
            <a:endParaRPr lang="en-GB" dirty="0"/>
          </a:p>
          <a:p>
            <a:r>
              <a:rPr lang="en-GB" dirty="0" smtClean="0"/>
              <a:t>Shared funding</a:t>
            </a:r>
          </a:p>
          <a:p>
            <a:r>
              <a:rPr lang="en-GB" dirty="0" smtClean="0"/>
              <a:t>Shared delivery</a:t>
            </a:r>
          </a:p>
          <a:p>
            <a:r>
              <a:rPr lang="en-GB" dirty="0" smtClean="0"/>
              <a:t>Shared sustainability</a:t>
            </a:r>
            <a:endParaRPr lang="en-GB" dirty="0"/>
          </a:p>
        </p:txBody>
      </p:sp>
      <p:grpSp>
        <p:nvGrpSpPr>
          <p:cNvPr id="18" name="Group 17"/>
          <p:cNvGrpSpPr>
            <a:grpSpLocks noChangeAspect="1"/>
          </p:cNvGrpSpPr>
          <p:nvPr/>
        </p:nvGrpSpPr>
        <p:grpSpPr>
          <a:xfrm>
            <a:off x="2624909" y="4000429"/>
            <a:ext cx="1324556" cy="1638761"/>
            <a:chOff x="2203621" y="4173405"/>
            <a:chExt cx="1759305" cy="2176639"/>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3621" y="4173405"/>
              <a:ext cx="1058499" cy="1369822"/>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7223" y="4442344"/>
              <a:ext cx="1058499" cy="136982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0825" y="4711283"/>
              <a:ext cx="1058499" cy="1369822"/>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4427" y="4980222"/>
              <a:ext cx="1058499" cy="1369822"/>
            </a:xfrm>
            <a:prstGeom prst="rect">
              <a:avLst/>
            </a:prstGeom>
          </p:spPr>
        </p:pic>
      </p:grpSp>
      <p:pic>
        <p:nvPicPr>
          <p:cNvPr id="157" name="Picture 156"/>
          <p:cNvPicPr>
            <a:picLocks noChangeAspect="1"/>
          </p:cNvPicPr>
          <p:nvPr/>
        </p:nvPicPr>
        <p:blipFill>
          <a:blip r:embed="rId8"/>
          <a:stretch>
            <a:fillRect/>
          </a:stretch>
        </p:blipFill>
        <p:spPr>
          <a:xfrm>
            <a:off x="6827650" y="4126004"/>
            <a:ext cx="2174814" cy="1387611"/>
          </a:xfrm>
          <a:prstGeom prst="rect">
            <a:avLst/>
          </a:prstGeom>
        </p:spPr>
      </p:pic>
      <p:pic>
        <p:nvPicPr>
          <p:cNvPr id="179" name="Picture 178"/>
          <p:cNvPicPr>
            <a:picLocks noChangeAspect="1"/>
          </p:cNvPicPr>
          <p:nvPr/>
        </p:nvPicPr>
        <p:blipFill>
          <a:blip r:embed="rId9"/>
          <a:stretch>
            <a:fillRect/>
          </a:stretch>
        </p:blipFill>
        <p:spPr>
          <a:xfrm>
            <a:off x="4537401" y="4136697"/>
            <a:ext cx="2036889" cy="1366225"/>
          </a:xfrm>
          <a:prstGeom prst="rect">
            <a:avLst/>
          </a:prstGeom>
        </p:spPr>
      </p:pic>
      <p:grpSp>
        <p:nvGrpSpPr>
          <p:cNvPr id="184" name="Group 183"/>
          <p:cNvGrpSpPr/>
          <p:nvPr/>
        </p:nvGrpSpPr>
        <p:grpSpPr>
          <a:xfrm>
            <a:off x="292566" y="1070395"/>
            <a:ext cx="8558869" cy="369332"/>
            <a:chOff x="195766" y="1100875"/>
            <a:chExt cx="8558869" cy="369332"/>
          </a:xfrm>
        </p:grpSpPr>
        <p:sp>
          <p:nvSpPr>
            <p:cNvPr id="7" name="Right Arrow 6"/>
            <p:cNvSpPr/>
            <p:nvPr/>
          </p:nvSpPr>
          <p:spPr>
            <a:xfrm>
              <a:off x="1150547" y="1102661"/>
              <a:ext cx="6507024" cy="365760"/>
            </a:xfrm>
            <a:prstGeom prst="rightArrow">
              <a:avLst/>
            </a:prstGeom>
            <a:gradFill>
              <a:gsLst>
                <a:gs pos="0">
                  <a:schemeClr val="accent6">
                    <a:lumMod val="75000"/>
                  </a:schemeClr>
                </a:gs>
                <a:gs pos="100000">
                  <a:schemeClr val="accent3">
                    <a:lumMod val="60000"/>
                    <a:lumOff val="40000"/>
                  </a:schemeClr>
                </a:gs>
              </a:gsLst>
              <a:lin ang="10800000" scaled="1"/>
            </a:gra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0" name="TextBox 179"/>
            <p:cNvSpPr txBox="1"/>
            <p:nvPr/>
          </p:nvSpPr>
          <p:spPr>
            <a:xfrm>
              <a:off x="195766" y="1100875"/>
              <a:ext cx="845488" cy="369332"/>
            </a:xfrm>
            <a:prstGeom prst="rect">
              <a:avLst/>
            </a:prstGeom>
            <a:noFill/>
          </p:spPr>
          <p:txBody>
            <a:bodyPr wrap="none" rtlCol="0">
              <a:spAutoFit/>
            </a:bodyPr>
            <a:lstStyle/>
            <a:p>
              <a:r>
                <a:rPr lang="en-GB" b="1" dirty="0">
                  <a:solidFill>
                    <a:schemeClr val="accent3">
                      <a:lumMod val="50000"/>
                    </a:schemeClr>
                  </a:solidFill>
                </a:rPr>
                <a:t>EASIER</a:t>
              </a:r>
            </a:p>
          </p:txBody>
        </p:sp>
        <p:sp>
          <p:nvSpPr>
            <p:cNvPr id="182" name="TextBox 181"/>
            <p:cNvSpPr txBox="1"/>
            <p:nvPr/>
          </p:nvSpPr>
          <p:spPr>
            <a:xfrm>
              <a:off x="7766864" y="1100875"/>
              <a:ext cx="987771" cy="369332"/>
            </a:xfrm>
            <a:prstGeom prst="rect">
              <a:avLst/>
            </a:prstGeom>
            <a:noFill/>
          </p:spPr>
          <p:txBody>
            <a:bodyPr wrap="none" rtlCol="0">
              <a:spAutoFit/>
            </a:bodyPr>
            <a:lstStyle/>
            <a:p>
              <a:r>
                <a:rPr lang="en-GB" b="1" dirty="0" smtClean="0">
                  <a:solidFill>
                    <a:schemeClr val="accent6">
                      <a:lumMod val="50000"/>
                    </a:schemeClr>
                  </a:solidFill>
                </a:rPr>
                <a:t>HARDER</a:t>
              </a:r>
              <a:endParaRPr lang="en-GB" b="1" dirty="0">
                <a:solidFill>
                  <a:schemeClr val="accent6">
                    <a:lumMod val="50000"/>
                  </a:schemeClr>
                </a:solidFill>
              </a:endParaRPr>
            </a:p>
          </p:txBody>
        </p:sp>
      </p:grpSp>
    </p:spTree>
    <p:extLst>
      <p:ext uri="{BB962C8B-B14F-4D97-AF65-F5344CB8AC3E}">
        <p14:creationId xmlns:p14="http://schemas.microsoft.com/office/powerpoint/2010/main" val="331360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happens after this week?</a:t>
            </a:r>
            <a:endParaRPr lang="en-GB" dirty="0"/>
          </a:p>
        </p:txBody>
      </p:sp>
      <p:sp>
        <p:nvSpPr>
          <p:cNvPr id="3" name="Content Placeholder 2"/>
          <p:cNvSpPr>
            <a:spLocks noGrp="1"/>
          </p:cNvSpPr>
          <p:nvPr>
            <p:ph idx="1"/>
          </p:nvPr>
        </p:nvSpPr>
        <p:spPr>
          <a:xfrm>
            <a:off x="457200" y="1147129"/>
            <a:ext cx="8229600" cy="4816476"/>
          </a:xfrm>
        </p:spPr>
        <p:txBody>
          <a:bodyPr>
            <a:normAutofit fontScale="92500" lnSpcReduction="10000"/>
          </a:bodyPr>
          <a:lstStyle/>
          <a:p>
            <a:pPr marL="514350" indent="-514350">
              <a:buFont typeface="Arial" panose="020B0604020202020204" pitchFamily="34" charset="0"/>
              <a:buChar char="•"/>
            </a:pPr>
            <a:r>
              <a:rPr lang="en-GB" dirty="0" smtClean="0"/>
              <a:t>Consultation Paper summarising outcomes</a:t>
            </a:r>
          </a:p>
          <a:p>
            <a:pPr marL="1200150" lvl="1" indent="-457200"/>
            <a:r>
              <a:rPr lang="en-GB" dirty="0" smtClean="0"/>
              <a:t>Consensus from attendees</a:t>
            </a:r>
          </a:p>
          <a:p>
            <a:pPr marL="1200150" lvl="1" indent="-457200"/>
            <a:r>
              <a:rPr lang="en-GB" dirty="0" smtClean="0"/>
              <a:t>Dissenting perspectives</a:t>
            </a:r>
          </a:p>
          <a:p>
            <a:pPr marL="1200150" lvl="1" indent="-457200"/>
            <a:r>
              <a:rPr lang="en-GB" dirty="0" smtClean="0"/>
              <a:t>Open questions</a:t>
            </a:r>
          </a:p>
          <a:p>
            <a:pPr marL="1200150" lvl="1" indent="-457200"/>
            <a:r>
              <a:rPr lang="en-GB" dirty="0" smtClean="0"/>
              <a:t>Multiple language versions</a:t>
            </a:r>
          </a:p>
          <a:p>
            <a:pPr marL="457200" indent="-457200">
              <a:buFont typeface="Arial" panose="020B0604020202020204" pitchFamily="34" charset="0"/>
              <a:buChar char="•"/>
            </a:pPr>
            <a:r>
              <a:rPr lang="en-GB" dirty="0" smtClean="0"/>
              <a:t>International consultation on suggested model</a:t>
            </a:r>
          </a:p>
          <a:p>
            <a:pPr marL="1200150" lvl="1" indent="-457200">
              <a:buFont typeface="Arial" panose="020B0604020202020204" pitchFamily="34" charset="0"/>
              <a:buChar char="•"/>
            </a:pPr>
            <a:r>
              <a:rPr lang="en-GB" dirty="0" smtClean="0"/>
              <a:t>Expand buy-in from a broader community</a:t>
            </a:r>
          </a:p>
          <a:p>
            <a:pPr marL="1200150" lvl="1" indent="-457200">
              <a:buFont typeface="Arial" panose="020B0604020202020204" pitchFamily="34" charset="0"/>
              <a:buChar char="•"/>
            </a:pPr>
            <a:r>
              <a:rPr lang="en-GB" dirty="0" smtClean="0"/>
              <a:t>Refine ideas where appropriate</a:t>
            </a:r>
          </a:p>
          <a:p>
            <a:pPr marL="457200" indent="-457200">
              <a:buFont typeface="Arial" panose="020B0604020202020204" pitchFamily="34" charset="0"/>
              <a:buChar char="•"/>
            </a:pPr>
            <a:r>
              <a:rPr lang="en-GB" dirty="0" smtClean="0"/>
              <a:t>Secure funding to begin implementation</a:t>
            </a:r>
          </a:p>
          <a:p>
            <a:pPr marL="1200150" lvl="1" indent="-457200">
              <a:buFont typeface="Arial" panose="020B0604020202020204" pitchFamily="34" charset="0"/>
              <a:buChar char="•"/>
            </a:pPr>
            <a:r>
              <a:rPr lang="en-GB" dirty="0" smtClean="0"/>
              <a:t>Details depend on adopted model</a:t>
            </a:r>
          </a:p>
        </p:txBody>
      </p:sp>
      <p:sp>
        <p:nvSpPr>
          <p:cNvPr id="4" name="Text Placeholder 3"/>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78313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Facilitated Plenary sessions</a:t>
            </a:r>
            <a:endParaRPr lang="en-GB" dirty="0"/>
          </a:p>
        </p:txBody>
      </p:sp>
      <p:sp>
        <p:nvSpPr>
          <p:cNvPr id="4" name="Text Placeholder 3"/>
          <p:cNvSpPr>
            <a:spLocks noGrp="1"/>
          </p:cNvSpPr>
          <p:nvPr>
            <p:ph type="body" sz="quarter" idx="10"/>
          </p:nvPr>
        </p:nvSpPr>
        <p:spPr/>
        <p:txBody>
          <a:bodyPr/>
          <a:lstStyle/>
          <a:p>
            <a:endParaRPr lang="en-GB"/>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024" y="2089049"/>
            <a:ext cx="2857500" cy="2857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25" y="1310529"/>
            <a:ext cx="5878165" cy="4408623"/>
          </a:xfrm>
          <a:prstGeom prst="rect">
            <a:avLst/>
          </a:prstGeom>
        </p:spPr>
      </p:pic>
    </p:spTree>
    <p:extLst>
      <p:ext uri="{BB962C8B-B14F-4D97-AF65-F5344CB8AC3E}">
        <p14:creationId xmlns:p14="http://schemas.microsoft.com/office/powerpoint/2010/main" val="1700534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Steering Committee</a:t>
            </a:r>
            <a:endParaRPr lang="en-GB" dirty="0"/>
          </a:p>
        </p:txBody>
      </p:sp>
      <p:sp>
        <p:nvSpPr>
          <p:cNvPr id="4" name="Text Placeholder 3"/>
          <p:cNvSpPr>
            <a:spLocks noGrp="1"/>
          </p:cNvSpPr>
          <p:nvPr>
            <p:ph type="body" sz="quarter" idx="10"/>
          </p:nvPr>
        </p:nvSpPr>
        <p:spPr/>
        <p:txBody>
          <a:bodyPr/>
          <a:lstStyle/>
          <a:p>
            <a:endParaRPr lang="en-GB"/>
          </a:p>
        </p:txBody>
      </p:sp>
      <p:grpSp>
        <p:nvGrpSpPr>
          <p:cNvPr id="22" name="Group 21"/>
          <p:cNvGrpSpPr/>
          <p:nvPr/>
        </p:nvGrpSpPr>
        <p:grpSpPr>
          <a:xfrm>
            <a:off x="1517275" y="3658638"/>
            <a:ext cx="6109451" cy="1920000"/>
            <a:chOff x="2116814" y="3658638"/>
            <a:chExt cx="6109451" cy="192000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3085" t="9" r="11915" b="-9"/>
            <a:stretch/>
          </p:blipFill>
          <p:spPr>
            <a:xfrm>
              <a:off x="4451540" y="3658638"/>
              <a:ext cx="1440000" cy="192000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324" b="11596"/>
            <a:stretch/>
          </p:blipFill>
          <p:spPr>
            <a:xfrm>
              <a:off x="6786265" y="3658638"/>
              <a:ext cx="1440000" cy="1920000"/>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5047" r="19953"/>
            <a:stretch/>
          </p:blipFill>
          <p:spPr>
            <a:xfrm>
              <a:off x="2116814" y="3658638"/>
              <a:ext cx="1440000" cy="1920000"/>
            </a:xfrm>
            <a:prstGeom prst="rect">
              <a:avLst/>
            </a:prstGeom>
          </p:spPr>
        </p:pic>
      </p:grpSp>
      <p:sp>
        <p:nvSpPr>
          <p:cNvPr id="17" name="TextBox 16"/>
          <p:cNvSpPr txBox="1"/>
          <p:nvPr/>
        </p:nvSpPr>
        <p:spPr>
          <a:xfrm>
            <a:off x="1363991" y="5611655"/>
            <a:ext cx="1763624" cy="600164"/>
          </a:xfrm>
          <a:prstGeom prst="rect">
            <a:avLst/>
          </a:prstGeom>
          <a:noFill/>
        </p:spPr>
        <p:txBody>
          <a:bodyPr wrap="none" rtlCol="0">
            <a:spAutoFit/>
          </a:bodyPr>
          <a:lstStyle/>
          <a:p>
            <a:pPr algn="ctr"/>
            <a:r>
              <a:rPr lang="en-GB" sz="1100" b="1" dirty="0"/>
              <a:t>Isayvani Naicker</a:t>
            </a:r>
          </a:p>
          <a:p>
            <a:pPr algn="ctr"/>
            <a:r>
              <a:rPr lang="en-GB" sz="1100" dirty="0"/>
              <a:t>African Academy of Science</a:t>
            </a:r>
          </a:p>
          <a:p>
            <a:pPr algn="ctr"/>
            <a:r>
              <a:rPr lang="en-GB" sz="1100" dirty="0" smtClean="0"/>
              <a:t>Kenya</a:t>
            </a:r>
            <a:endParaRPr lang="en-GB" sz="1100" dirty="0"/>
          </a:p>
        </p:txBody>
      </p:sp>
      <p:sp>
        <p:nvSpPr>
          <p:cNvPr id="18" name="TextBox 17"/>
          <p:cNvSpPr txBox="1"/>
          <p:nvPr/>
        </p:nvSpPr>
        <p:spPr>
          <a:xfrm>
            <a:off x="3605372" y="5611655"/>
            <a:ext cx="1951175" cy="769441"/>
          </a:xfrm>
          <a:prstGeom prst="rect">
            <a:avLst/>
          </a:prstGeom>
          <a:noFill/>
        </p:spPr>
        <p:txBody>
          <a:bodyPr wrap="none" rtlCol="0">
            <a:spAutoFit/>
          </a:bodyPr>
          <a:lstStyle/>
          <a:p>
            <a:pPr algn="ctr"/>
            <a:r>
              <a:rPr lang="en-GB" sz="1100" b="1" dirty="0"/>
              <a:t>Laetitia Navarro</a:t>
            </a:r>
          </a:p>
          <a:p>
            <a:pPr algn="ctr"/>
            <a:r>
              <a:rPr lang="en-GB" sz="1100" dirty="0"/>
              <a:t>German Centre for Integrative </a:t>
            </a:r>
            <a:endParaRPr lang="en-GB" sz="1100" dirty="0" smtClean="0"/>
          </a:p>
          <a:p>
            <a:pPr algn="ctr"/>
            <a:r>
              <a:rPr lang="en-GB" sz="1100" dirty="0" smtClean="0"/>
              <a:t>Biodiversity</a:t>
            </a:r>
            <a:r>
              <a:rPr lang="en-GB" sz="1100" dirty="0"/>
              <a:t> Research (</a:t>
            </a:r>
            <a:r>
              <a:rPr lang="en-GB" sz="1100" dirty="0" err="1"/>
              <a:t>iDiv</a:t>
            </a:r>
            <a:r>
              <a:rPr lang="en-GB" sz="1100" dirty="0"/>
              <a:t>)</a:t>
            </a:r>
          </a:p>
          <a:p>
            <a:pPr algn="ctr"/>
            <a:r>
              <a:rPr lang="en-GB" sz="1100" dirty="0" smtClean="0"/>
              <a:t>Germany</a:t>
            </a:r>
            <a:endParaRPr lang="en-GB" sz="1100" dirty="0"/>
          </a:p>
        </p:txBody>
      </p:sp>
      <p:sp>
        <p:nvSpPr>
          <p:cNvPr id="19" name="Rectangle 18"/>
          <p:cNvSpPr/>
          <p:nvPr/>
        </p:nvSpPr>
        <p:spPr>
          <a:xfrm>
            <a:off x="4629255" y="5611655"/>
            <a:ext cx="4572000" cy="600164"/>
          </a:xfrm>
          <a:prstGeom prst="rect">
            <a:avLst/>
          </a:prstGeom>
        </p:spPr>
        <p:txBody>
          <a:bodyPr>
            <a:spAutoFit/>
          </a:bodyPr>
          <a:lstStyle/>
          <a:p>
            <a:pPr algn="ctr"/>
            <a:r>
              <a:rPr lang="en-GB" sz="1100" b="1" dirty="0"/>
              <a:t>Edwin van Huis</a:t>
            </a:r>
          </a:p>
          <a:p>
            <a:pPr algn="ctr"/>
            <a:r>
              <a:rPr lang="en-GB" sz="1100" dirty="0" err="1"/>
              <a:t>Naturalis</a:t>
            </a:r>
            <a:endParaRPr lang="en-GB" sz="1100" dirty="0"/>
          </a:p>
          <a:p>
            <a:pPr algn="ctr"/>
            <a:r>
              <a:rPr lang="en-GB" sz="1100" dirty="0" smtClean="0"/>
              <a:t>Netherlands</a:t>
            </a:r>
            <a:endParaRPr lang="en-GB" sz="1100" dirty="0"/>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14107" t="-640" r="36165" b="640"/>
          <a:stretch/>
        </p:blipFill>
        <p:spPr>
          <a:xfrm>
            <a:off x="5048285" y="911418"/>
            <a:ext cx="1440000" cy="1920000"/>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8482" t="-811" r="24344" b="811"/>
          <a:stretch/>
        </p:blipFill>
        <p:spPr>
          <a:xfrm>
            <a:off x="389671" y="911418"/>
            <a:ext cx="1440000" cy="1920000"/>
          </a:xfrm>
          <a:prstGeom prst="rect">
            <a:avLst/>
          </a:prstGeom>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t="1331" b="1331"/>
          <a:stretch/>
        </p:blipFill>
        <p:spPr>
          <a:xfrm>
            <a:off x="7377593" y="911418"/>
            <a:ext cx="1440000" cy="1920000"/>
          </a:xfrm>
          <a:prstGeom prst="rect">
            <a:avLst/>
          </a:prstGeom>
        </p:spPr>
      </p:pic>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l="33216" t="1561" r="2093" b="13869"/>
          <a:stretch/>
        </p:blipFill>
        <p:spPr>
          <a:xfrm>
            <a:off x="2718978" y="911418"/>
            <a:ext cx="1440000" cy="1882480"/>
          </a:xfrm>
          <a:prstGeom prst="rect">
            <a:avLst/>
          </a:prstGeom>
        </p:spPr>
      </p:pic>
      <p:sp>
        <p:nvSpPr>
          <p:cNvPr id="14" name="TextBox 13"/>
          <p:cNvSpPr txBox="1"/>
          <p:nvPr/>
        </p:nvSpPr>
        <p:spPr>
          <a:xfrm>
            <a:off x="46719" y="2864301"/>
            <a:ext cx="2125903" cy="600164"/>
          </a:xfrm>
          <a:prstGeom prst="rect">
            <a:avLst/>
          </a:prstGeom>
          <a:noFill/>
        </p:spPr>
        <p:txBody>
          <a:bodyPr wrap="none" rtlCol="0">
            <a:spAutoFit/>
          </a:bodyPr>
          <a:lstStyle/>
          <a:p>
            <a:pPr algn="ctr"/>
            <a:r>
              <a:rPr lang="en-GB" sz="1100" b="1" dirty="0" smtClean="0"/>
              <a:t>Brigitte</a:t>
            </a:r>
            <a:r>
              <a:rPr lang="en-GB" sz="1100" b="1" dirty="0"/>
              <a:t> </a:t>
            </a:r>
            <a:r>
              <a:rPr lang="en-GB" sz="1100" b="1" dirty="0" smtClean="0"/>
              <a:t>Baptiste</a:t>
            </a:r>
          </a:p>
          <a:p>
            <a:pPr algn="ctr"/>
            <a:r>
              <a:rPr lang="en-GB" sz="1100" dirty="0" smtClean="0"/>
              <a:t>Alexander</a:t>
            </a:r>
            <a:r>
              <a:rPr lang="en-GB" sz="1100" dirty="0"/>
              <a:t> von Humboldt </a:t>
            </a:r>
            <a:r>
              <a:rPr lang="en-GB" sz="1100" dirty="0" smtClean="0"/>
              <a:t>Institute</a:t>
            </a:r>
          </a:p>
          <a:p>
            <a:pPr algn="ctr"/>
            <a:r>
              <a:rPr lang="en-GB" sz="1100" dirty="0" smtClean="0"/>
              <a:t>Colombia</a:t>
            </a:r>
          </a:p>
        </p:txBody>
      </p:sp>
      <p:sp>
        <p:nvSpPr>
          <p:cNvPr id="15" name="TextBox 14"/>
          <p:cNvSpPr txBox="1"/>
          <p:nvPr/>
        </p:nvSpPr>
        <p:spPr>
          <a:xfrm>
            <a:off x="2356790" y="2864301"/>
            <a:ext cx="2164375" cy="600164"/>
          </a:xfrm>
          <a:prstGeom prst="rect">
            <a:avLst/>
          </a:prstGeom>
          <a:noFill/>
        </p:spPr>
        <p:txBody>
          <a:bodyPr wrap="none" rtlCol="0">
            <a:spAutoFit/>
          </a:bodyPr>
          <a:lstStyle/>
          <a:p>
            <a:pPr algn="ctr"/>
            <a:r>
              <a:rPr lang="en-GB" sz="1100" b="1" dirty="0"/>
              <a:t>Rob Guralnick</a:t>
            </a:r>
          </a:p>
          <a:p>
            <a:pPr algn="ctr"/>
            <a:r>
              <a:rPr lang="en-GB" sz="1100" dirty="0"/>
              <a:t>Florida Museum of Natural History</a:t>
            </a:r>
          </a:p>
          <a:p>
            <a:pPr algn="ctr"/>
            <a:r>
              <a:rPr lang="en-GB" sz="1100" dirty="0" smtClean="0"/>
              <a:t>USA</a:t>
            </a:r>
            <a:endParaRPr lang="en-GB" sz="1100" dirty="0"/>
          </a:p>
        </p:txBody>
      </p:sp>
      <p:sp>
        <p:nvSpPr>
          <p:cNvPr id="16" name="TextBox 15"/>
          <p:cNvSpPr txBox="1"/>
          <p:nvPr/>
        </p:nvSpPr>
        <p:spPr>
          <a:xfrm>
            <a:off x="7449018" y="2864301"/>
            <a:ext cx="1297150" cy="600164"/>
          </a:xfrm>
          <a:prstGeom prst="rect">
            <a:avLst/>
          </a:prstGeom>
          <a:noFill/>
        </p:spPr>
        <p:txBody>
          <a:bodyPr wrap="none" rtlCol="0">
            <a:spAutoFit/>
          </a:bodyPr>
          <a:lstStyle/>
          <a:p>
            <a:pPr algn="ctr"/>
            <a:r>
              <a:rPr lang="en-GB" sz="1100" b="1" dirty="0"/>
              <a:t>Eun‐Shik Kim</a:t>
            </a:r>
          </a:p>
          <a:p>
            <a:pPr algn="ctr"/>
            <a:r>
              <a:rPr lang="en-GB" sz="1100" dirty="0" err="1"/>
              <a:t>Kookmin</a:t>
            </a:r>
            <a:r>
              <a:rPr lang="en-GB" sz="1100" dirty="0"/>
              <a:t> University</a:t>
            </a:r>
          </a:p>
          <a:p>
            <a:pPr algn="ctr"/>
            <a:r>
              <a:rPr lang="en-GB" sz="1100" dirty="0" smtClean="0"/>
              <a:t>Korea</a:t>
            </a:r>
            <a:endParaRPr lang="en-GB" sz="1100" dirty="0"/>
          </a:p>
        </p:txBody>
      </p:sp>
      <p:sp>
        <p:nvSpPr>
          <p:cNvPr id="20" name="TextBox 19"/>
          <p:cNvSpPr txBox="1"/>
          <p:nvPr/>
        </p:nvSpPr>
        <p:spPr>
          <a:xfrm>
            <a:off x="5215089" y="2864301"/>
            <a:ext cx="1106393" cy="600164"/>
          </a:xfrm>
          <a:prstGeom prst="rect">
            <a:avLst/>
          </a:prstGeom>
          <a:noFill/>
        </p:spPr>
        <p:txBody>
          <a:bodyPr wrap="none" rtlCol="0">
            <a:spAutoFit/>
          </a:bodyPr>
          <a:lstStyle/>
          <a:p>
            <a:pPr algn="ctr"/>
            <a:r>
              <a:rPr lang="en-GB" sz="1100" b="1" dirty="0"/>
              <a:t>Donald Hobern</a:t>
            </a:r>
          </a:p>
          <a:p>
            <a:pPr algn="ctr"/>
            <a:r>
              <a:rPr lang="en-GB" sz="1100" dirty="0"/>
              <a:t>GBIF Secretariat</a:t>
            </a:r>
          </a:p>
          <a:p>
            <a:pPr algn="ctr"/>
            <a:r>
              <a:rPr lang="en-GB" sz="1100" dirty="0"/>
              <a:t>Denmark </a:t>
            </a:r>
          </a:p>
        </p:txBody>
      </p:sp>
    </p:spTree>
    <p:extLst>
      <p:ext uri="{BB962C8B-B14F-4D97-AF65-F5344CB8AC3E}">
        <p14:creationId xmlns:p14="http://schemas.microsoft.com/office/powerpoint/2010/main" val="20570506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i_jjzhecqj0_164cb8f67c64097d"/>
          <p:cNvPicPr>
            <a:picLocks noChangeAspect="1" noChangeArrowheads="1"/>
          </p:cNvPicPr>
          <p:nvPr/>
        </p:nvPicPr>
        <p:blipFill rotWithShape="1">
          <a:blip r:embed="rId3">
            <a:extLst>
              <a:ext uri="{28A0092B-C50C-407E-A947-70E740481C1C}">
                <a14:useLocalDpi xmlns:a14="http://schemas.microsoft.com/office/drawing/2010/main" val="0"/>
              </a:ext>
            </a:extLst>
          </a:blip>
          <a:srcRect t="1605" b="9507"/>
          <a:stretch/>
        </p:blipFill>
        <p:spPr bwMode="auto">
          <a:xfrm>
            <a:off x="7377593" y="911219"/>
            <a:ext cx="1440000" cy="19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5556" b="5556"/>
          <a:stretch/>
        </p:blipFill>
        <p:spPr>
          <a:xfrm>
            <a:off x="7377592" y="3703043"/>
            <a:ext cx="1440000" cy="192000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2500" r="12500"/>
          <a:stretch/>
        </p:blipFill>
        <p:spPr>
          <a:xfrm>
            <a:off x="389671" y="3703043"/>
            <a:ext cx="1440000" cy="1920000"/>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12500" r="12500"/>
          <a:stretch/>
        </p:blipFill>
        <p:spPr>
          <a:xfrm>
            <a:off x="2704310" y="3684283"/>
            <a:ext cx="1440000" cy="1920000"/>
          </a:xfrm>
          <a:prstGeom prst="rect">
            <a:avLst/>
          </a:prstGeom>
        </p:spPr>
      </p:pic>
      <p:pic>
        <p:nvPicPr>
          <p:cNvPr id="30" name="Picture 29"/>
          <p:cNvPicPr>
            <a:picLocks noChangeAspect="1"/>
          </p:cNvPicPr>
          <p:nvPr/>
        </p:nvPicPr>
        <p:blipFill rotWithShape="1">
          <a:blip r:embed="rId7">
            <a:extLst>
              <a:ext uri="{28A0092B-C50C-407E-A947-70E740481C1C}">
                <a14:useLocalDpi xmlns:a14="http://schemas.microsoft.com/office/drawing/2010/main" val="0"/>
              </a:ext>
            </a:extLst>
          </a:blip>
          <a:srcRect l="12500" r="12500"/>
          <a:stretch/>
        </p:blipFill>
        <p:spPr>
          <a:xfrm>
            <a:off x="5048285" y="3703043"/>
            <a:ext cx="1440000" cy="1920000"/>
          </a:xfrm>
          <a:prstGeom prst="rect">
            <a:avLst/>
          </a:prstGeom>
        </p:spPr>
      </p:pic>
      <p:pic>
        <p:nvPicPr>
          <p:cNvPr id="31" name="Picture 30"/>
          <p:cNvPicPr>
            <a:picLocks noChangeAspect="1"/>
          </p:cNvPicPr>
          <p:nvPr/>
        </p:nvPicPr>
        <p:blipFill rotWithShape="1">
          <a:blip r:embed="rId8">
            <a:extLst>
              <a:ext uri="{28A0092B-C50C-407E-A947-70E740481C1C}">
                <a14:useLocalDpi xmlns:a14="http://schemas.microsoft.com/office/drawing/2010/main" val="0"/>
              </a:ext>
            </a:extLst>
          </a:blip>
          <a:srcRect l="48511" t="3315" r="26305" b="46225"/>
          <a:stretch/>
        </p:blipFill>
        <p:spPr>
          <a:xfrm>
            <a:off x="389670" y="936418"/>
            <a:ext cx="1440000" cy="1920000"/>
          </a:xfrm>
          <a:prstGeom prst="rect">
            <a:avLst/>
          </a:prstGeom>
        </p:spPr>
      </p:pic>
      <p:pic>
        <p:nvPicPr>
          <p:cNvPr id="32" name="Picture 31"/>
          <p:cNvPicPr>
            <a:picLocks noChangeAspect="1"/>
          </p:cNvPicPr>
          <p:nvPr/>
        </p:nvPicPr>
        <p:blipFill rotWithShape="1">
          <a:blip r:embed="rId9">
            <a:extLst>
              <a:ext uri="{28A0092B-C50C-407E-A947-70E740481C1C}">
                <a14:useLocalDpi xmlns:a14="http://schemas.microsoft.com/office/drawing/2010/main" val="0"/>
              </a:ext>
            </a:extLst>
          </a:blip>
          <a:srcRect l="13650" t="23283" r="58912" b="27875"/>
          <a:stretch/>
        </p:blipFill>
        <p:spPr>
          <a:xfrm>
            <a:off x="5062019" y="911418"/>
            <a:ext cx="1440000" cy="1920000"/>
          </a:xfrm>
          <a:prstGeom prst="rect">
            <a:avLst/>
          </a:prstGeom>
        </p:spPr>
      </p:pic>
      <p:pic>
        <p:nvPicPr>
          <p:cNvPr id="33" name="Picture 32"/>
          <p:cNvPicPr>
            <a:picLocks noChangeAspect="1"/>
          </p:cNvPicPr>
          <p:nvPr/>
        </p:nvPicPr>
        <p:blipFill rotWithShape="1">
          <a:blip r:embed="rId10">
            <a:extLst>
              <a:ext uri="{28A0092B-C50C-407E-A947-70E740481C1C}">
                <a14:useLocalDpi xmlns:a14="http://schemas.microsoft.com/office/drawing/2010/main" val="0"/>
              </a:ext>
            </a:extLst>
          </a:blip>
          <a:srcRect l="872" t="1515" r="-872" b="9650"/>
          <a:stretch/>
        </p:blipFill>
        <p:spPr>
          <a:xfrm>
            <a:off x="2718977" y="927760"/>
            <a:ext cx="1440000" cy="1920000"/>
          </a:xfrm>
          <a:prstGeom prst="rect">
            <a:avLst/>
          </a:prstGeom>
        </p:spPr>
      </p:pic>
      <p:sp>
        <p:nvSpPr>
          <p:cNvPr id="2" name="Title 1"/>
          <p:cNvSpPr>
            <a:spLocks noGrp="1"/>
          </p:cNvSpPr>
          <p:nvPr>
            <p:ph type="title"/>
          </p:nvPr>
        </p:nvSpPr>
        <p:spPr/>
        <p:txBody>
          <a:bodyPr>
            <a:normAutofit fontScale="90000"/>
          </a:bodyPr>
          <a:lstStyle/>
          <a:p>
            <a:r>
              <a:rPr lang="en-GB" dirty="0" smtClean="0"/>
              <a:t>Session Facilitators</a:t>
            </a:r>
            <a:br>
              <a:rPr lang="en-GB" dirty="0" smtClean="0"/>
            </a:br>
            <a:endParaRPr lang="en-GB" dirty="0"/>
          </a:p>
        </p:txBody>
      </p:sp>
      <p:sp>
        <p:nvSpPr>
          <p:cNvPr id="4" name="Text Placeholder 3"/>
          <p:cNvSpPr>
            <a:spLocks noGrp="1"/>
          </p:cNvSpPr>
          <p:nvPr>
            <p:ph type="body" sz="quarter" idx="10"/>
          </p:nvPr>
        </p:nvSpPr>
        <p:spPr/>
        <p:txBody>
          <a:bodyPr/>
          <a:lstStyle/>
          <a:p>
            <a:endParaRPr lang="en-GB"/>
          </a:p>
        </p:txBody>
      </p:sp>
      <p:sp>
        <p:nvSpPr>
          <p:cNvPr id="14" name="TextBox 13"/>
          <p:cNvSpPr txBox="1"/>
          <p:nvPr/>
        </p:nvSpPr>
        <p:spPr>
          <a:xfrm>
            <a:off x="-9379" y="2864301"/>
            <a:ext cx="2238113" cy="769441"/>
          </a:xfrm>
          <a:prstGeom prst="rect">
            <a:avLst/>
          </a:prstGeom>
          <a:noFill/>
        </p:spPr>
        <p:txBody>
          <a:bodyPr wrap="none" rtlCol="0">
            <a:spAutoFit/>
          </a:bodyPr>
          <a:lstStyle/>
          <a:p>
            <a:pPr algn="ctr"/>
            <a:r>
              <a:rPr lang="en-GB" sz="1100" b="1" dirty="0" smtClean="0"/>
              <a:t>Michelle Price</a:t>
            </a:r>
          </a:p>
          <a:p>
            <a:pPr algn="ctr"/>
            <a:r>
              <a:rPr lang="en-GB" sz="1100" dirty="0" smtClean="0"/>
              <a:t>Conservatoire et </a:t>
            </a:r>
            <a:r>
              <a:rPr lang="en-GB" sz="1100" dirty="0" err="1" smtClean="0"/>
              <a:t>Jardins</a:t>
            </a:r>
            <a:r>
              <a:rPr lang="en-GB" sz="1100" dirty="0" smtClean="0"/>
              <a:t> </a:t>
            </a:r>
            <a:r>
              <a:rPr lang="en-GB" sz="1100" dirty="0" err="1" smtClean="0"/>
              <a:t>Botaniques</a:t>
            </a:r>
            <a:endParaRPr lang="en-GB" sz="1100" dirty="0" smtClean="0"/>
          </a:p>
          <a:p>
            <a:pPr algn="ctr"/>
            <a:r>
              <a:rPr lang="en-GB" sz="1100" dirty="0" smtClean="0"/>
              <a:t>de Ville </a:t>
            </a:r>
            <a:r>
              <a:rPr lang="en-GB" sz="1100" dirty="0"/>
              <a:t>de Genève</a:t>
            </a:r>
          </a:p>
          <a:p>
            <a:pPr algn="ctr"/>
            <a:r>
              <a:rPr lang="en-GB" sz="1100" dirty="0" smtClean="0"/>
              <a:t>Switzerland</a:t>
            </a:r>
          </a:p>
        </p:txBody>
      </p:sp>
      <p:sp>
        <p:nvSpPr>
          <p:cNvPr id="15" name="TextBox 14"/>
          <p:cNvSpPr txBox="1"/>
          <p:nvPr/>
        </p:nvSpPr>
        <p:spPr>
          <a:xfrm>
            <a:off x="2734298" y="2864301"/>
            <a:ext cx="1409361" cy="600164"/>
          </a:xfrm>
          <a:prstGeom prst="rect">
            <a:avLst/>
          </a:prstGeom>
          <a:noFill/>
        </p:spPr>
        <p:txBody>
          <a:bodyPr wrap="none" rtlCol="0">
            <a:spAutoFit/>
          </a:bodyPr>
          <a:lstStyle/>
          <a:p>
            <a:pPr algn="ctr"/>
            <a:r>
              <a:rPr lang="en-GB" sz="1100" b="1" dirty="0" smtClean="0"/>
              <a:t>Carolyn Sheffield</a:t>
            </a:r>
            <a:endParaRPr lang="en-GB" sz="1100" b="1" dirty="0"/>
          </a:p>
          <a:p>
            <a:pPr algn="ctr"/>
            <a:r>
              <a:rPr lang="en-GB" sz="1100" dirty="0" smtClean="0"/>
              <a:t>Smithsonian Libraries</a:t>
            </a:r>
            <a:endParaRPr lang="en-GB" sz="1100" dirty="0"/>
          </a:p>
          <a:p>
            <a:pPr algn="ctr"/>
            <a:r>
              <a:rPr lang="en-GB" sz="1100" dirty="0" smtClean="0"/>
              <a:t>USA</a:t>
            </a:r>
            <a:endParaRPr lang="en-GB" sz="1100" dirty="0"/>
          </a:p>
        </p:txBody>
      </p:sp>
      <p:sp>
        <p:nvSpPr>
          <p:cNvPr id="16" name="TextBox 15"/>
          <p:cNvSpPr txBox="1"/>
          <p:nvPr/>
        </p:nvSpPr>
        <p:spPr>
          <a:xfrm>
            <a:off x="7469058" y="2864301"/>
            <a:ext cx="1257074" cy="600164"/>
          </a:xfrm>
          <a:prstGeom prst="rect">
            <a:avLst/>
          </a:prstGeom>
          <a:noFill/>
        </p:spPr>
        <p:txBody>
          <a:bodyPr wrap="none" rtlCol="0">
            <a:spAutoFit/>
          </a:bodyPr>
          <a:lstStyle/>
          <a:p>
            <a:pPr algn="ctr"/>
            <a:r>
              <a:rPr lang="en-GB" sz="1100" b="1" dirty="0" smtClean="0"/>
              <a:t>Melodie McGeoch</a:t>
            </a:r>
            <a:endParaRPr lang="en-GB" sz="1100" dirty="0" smtClean="0"/>
          </a:p>
          <a:p>
            <a:pPr algn="ctr"/>
            <a:r>
              <a:rPr lang="en-GB" sz="1100" dirty="0" smtClean="0"/>
              <a:t>Monash University</a:t>
            </a:r>
          </a:p>
          <a:p>
            <a:pPr algn="ctr"/>
            <a:r>
              <a:rPr lang="en-GB" sz="1100" dirty="0" smtClean="0"/>
              <a:t>Australia</a:t>
            </a:r>
            <a:endParaRPr lang="en-GB" sz="1100" dirty="0"/>
          </a:p>
        </p:txBody>
      </p:sp>
      <p:sp>
        <p:nvSpPr>
          <p:cNvPr id="20" name="TextBox 19"/>
          <p:cNvSpPr txBox="1"/>
          <p:nvPr/>
        </p:nvSpPr>
        <p:spPr>
          <a:xfrm>
            <a:off x="4740609" y="2864301"/>
            <a:ext cx="2055371" cy="600164"/>
          </a:xfrm>
          <a:prstGeom prst="rect">
            <a:avLst/>
          </a:prstGeom>
          <a:noFill/>
        </p:spPr>
        <p:txBody>
          <a:bodyPr wrap="none" rtlCol="0">
            <a:spAutoFit/>
          </a:bodyPr>
          <a:lstStyle/>
          <a:p>
            <a:pPr algn="ctr"/>
            <a:r>
              <a:rPr lang="en-GB" sz="1100" b="1" dirty="0" smtClean="0"/>
              <a:t>John Wieczorek</a:t>
            </a:r>
          </a:p>
          <a:p>
            <a:pPr algn="ctr"/>
            <a:r>
              <a:rPr lang="en-GB" sz="1100" dirty="0" smtClean="0"/>
              <a:t>University of California, Berkeley</a:t>
            </a:r>
          </a:p>
          <a:p>
            <a:pPr algn="ctr"/>
            <a:r>
              <a:rPr lang="en-GB" sz="1100" dirty="0" smtClean="0"/>
              <a:t>USA</a:t>
            </a:r>
          </a:p>
        </p:txBody>
      </p:sp>
      <p:sp>
        <p:nvSpPr>
          <p:cNvPr id="26" name="TextBox 25"/>
          <p:cNvSpPr txBox="1"/>
          <p:nvPr/>
        </p:nvSpPr>
        <p:spPr>
          <a:xfrm>
            <a:off x="556474" y="5655926"/>
            <a:ext cx="1106393" cy="600164"/>
          </a:xfrm>
          <a:prstGeom prst="rect">
            <a:avLst/>
          </a:prstGeom>
          <a:noFill/>
        </p:spPr>
        <p:txBody>
          <a:bodyPr wrap="none" rtlCol="0">
            <a:spAutoFit/>
          </a:bodyPr>
          <a:lstStyle/>
          <a:p>
            <a:pPr algn="ctr"/>
            <a:r>
              <a:rPr lang="en-GB" sz="1100" b="1" dirty="0" smtClean="0"/>
              <a:t>Dmitry Schigel</a:t>
            </a:r>
          </a:p>
          <a:p>
            <a:pPr algn="ctr"/>
            <a:r>
              <a:rPr lang="en-GB" sz="1100" dirty="0" smtClean="0"/>
              <a:t>GBIF Secretariat</a:t>
            </a:r>
            <a:endParaRPr lang="en-GB" sz="1100" dirty="0"/>
          </a:p>
          <a:p>
            <a:pPr algn="ctr"/>
            <a:r>
              <a:rPr lang="en-GB" sz="1100" dirty="0" smtClean="0"/>
              <a:t>Denmark</a:t>
            </a:r>
          </a:p>
        </p:txBody>
      </p:sp>
      <p:sp>
        <p:nvSpPr>
          <p:cNvPr id="27" name="TextBox 26"/>
          <p:cNvSpPr txBox="1"/>
          <p:nvPr/>
        </p:nvSpPr>
        <p:spPr>
          <a:xfrm>
            <a:off x="2831279" y="5655926"/>
            <a:ext cx="1215397" cy="600164"/>
          </a:xfrm>
          <a:prstGeom prst="rect">
            <a:avLst/>
          </a:prstGeom>
          <a:noFill/>
        </p:spPr>
        <p:txBody>
          <a:bodyPr wrap="none" rtlCol="0">
            <a:spAutoFit/>
          </a:bodyPr>
          <a:lstStyle/>
          <a:p>
            <a:pPr algn="ctr"/>
            <a:r>
              <a:rPr lang="en-GB" sz="1100" b="1" dirty="0" smtClean="0"/>
              <a:t>Daniel Noesgaard</a:t>
            </a:r>
            <a:endParaRPr lang="en-GB" sz="1100" b="1" dirty="0"/>
          </a:p>
          <a:p>
            <a:pPr algn="ctr"/>
            <a:r>
              <a:rPr lang="en-GB" sz="1100" dirty="0"/>
              <a:t>GBIF Secretariat</a:t>
            </a:r>
          </a:p>
          <a:p>
            <a:pPr algn="ctr"/>
            <a:r>
              <a:rPr lang="en-GB" sz="1100" dirty="0"/>
              <a:t>Denmark</a:t>
            </a:r>
          </a:p>
        </p:txBody>
      </p:sp>
      <p:sp>
        <p:nvSpPr>
          <p:cNvPr id="28" name="TextBox 27"/>
          <p:cNvSpPr txBox="1"/>
          <p:nvPr/>
        </p:nvSpPr>
        <p:spPr>
          <a:xfrm>
            <a:off x="7465850" y="5655926"/>
            <a:ext cx="1263487" cy="600164"/>
          </a:xfrm>
          <a:prstGeom prst="rect">
            <a:avLst/>
          </a:prstGeom>
          <a:noFill/>
        </p:spPr>
        <p:txBody>
          <a:bodyPr wrap="none" rtlCol="0">
            <a:spAutoFit/>
          </a:bodyPr>
          <a:lstStyle/>
          <a:p>
            <a:pPr algn="ctr"/>
            <a:r>
              <a:rPr lang="en-GB" sz="1100" b="1" dirty="0" smtClean="0"/>
              <a:t>Andrew Rodrigues</a:t>
            </a:r>
            <a:endParaRPr lang="en-GB" sz="1100" b="1" dirty="0"/>
          </a:p>
          <a:p>
            <a:pPr algn="ctr"/>
            <a:r>
              <a:rPr lang="en-GB" sz="1100" dirty="0"/>
              <a:t>GBIF Secretariat</a:t>
            </a:r>
          </a:p>
          <a:p>
            <a:pPr algn="ctr"/>
            <a:r>
              <a:rPr lang="en-GB" sz="1100" dirty="0"/>
              <a:t>Denmark</a:t>
            </a:r>
          </a:p>
        </p:txBody>
      </p:sp>
      <p:sp>
        <p:nvSpPr>
          <p:cNvPr id="29" name="TextBox 28"/>
          <p:cNvSpPr txBox="1"/>
          <p:nvPr/>
        </p:nvSpPr>
        <p:spPr>
          <a:xfrm>
            <a:off x="5215089" y="5655926"/>
            <a:ext cx="1106393" cy="600164"/>
          </a:xfrm>
          <a:prstGeom prst="rect">
            <a:avLst/>
          </a:prstGeom>
          <a:noFill/>
        </p:spPr>
        <p:txBody>
          <a:bodyPr wrap="none" rtlCol="0">
            <a:spAutoFit/>
          </a:bodyPr>
          <a:lstStyle/>
          <a:p>
            <a:pPr algn="ctr"/>
            <a:r>
              <a:rPr lang="en-GB" sz="1100" b="1" dirty="0" smtClean="0"/>
              <a:t>Andrea Hahn</a:t>
            </a:r>
            <a:endParaRPr lang="en-GB" sz="1100" b="1" dirty="0"/>
          </a:p>
          <a:p>
            <a:pPr algn="ctr"/>
            <a:r>
              <a:rPr lang="en-GB" sz="1100" dirty="0"/>
              <a:t>GBIF Secretariat</a:t>
            </a:r>
          </a:p>
          <a:p>
            <a:pPr algn="ctr"/>
            <a:r>
              <a:rPr lang="en-GB" sz="1100" dirty="0"/>
              <a:t>Denmark</a:t>
            </a:r>
          </a:p>
        </p:txBody>
      </p:sp>
    </p:spTree>
    <p:extLst>
      <p:ext uri="{BB962C8B-B14F-4D97-AF65-F5344CB8AC3E}">
        <p14:creationId xmlns:p14="http://schemas.microsoft.com/office/powerpoint/2010/main" val="35567862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36C4E023-A843-1F47-AFBE-3CCCBB3B9C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4129" y="2027643"/>
            <a:ext cx="1924616" cy="720000"/>
          </a:xfrm>
          <a:prstGeom prst="rect">
            <a:avLst/>
          </a:prstGeom>
        </p:spPr>
      </p:pic>
      <p:pic>
        <p:nvPicPr>
          <p:cNvPr id="69" name="Picture 68">
            <a:extLst>
              <a:ext uri="{FF2B5EF4-FFF2-40B4-BE49-F238E27FC236}">
                <a16:creationId xmlns:a16="http://schemas.microsoft.com/office/drawing/2014/main" id="{BAE6175B-69B8-DB45-8B0B-33922B82E3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88720" y="2027643"/>
            <a:ext cx="1685711" cy="720000"/>
          </a:xfrm>
          <a:prstGeom prst="rect">
            <a:avLst/>
          </a:prstGeom>
        </p:spPr>
      </p:pic>
      <p:pic>
        <p:nvPicPr>
          <p:cNvPr id="71" name="Picture 70">
            <a:extLst>
              <a:ext uri="{FF2B5EF4-FFF2-40B4-BE49-F238E27FC236}">
                <a16:creationId xmlns:a16="http://schemas.microsoft.com/office/drawing/2014/main" id="{7C5A340A-6C3A-8A4C-8320-A0C62D629FF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9005" y="3082786"/>
            <a:ext cx="1080000" cy="1080000"/>
          </a:xfrm>
          <a:prstGeom prst="rect">
            <a:avLst/>
          </a:prstGeom>
        </p:spPr>
      </p:pic>
      <p:pic>
        <p:nvPicPr>
          <p:cNvPr id="73" name="Picture 72">
            <a:extLst>
              <a:ext uri="{FF2B5EF4-FFF2-40B4-BE49-F238E27FC236}">
                <a16:creationId xmlns:a16="http://schemas.microsoft.com/office/drawing/2014/main" id="{FEB1FEC1-9F05-D54B-93B1-53D165E9BC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62866" y="3262786"/>
            <a:ext cx="1787143" cy="720000"/>
          </a:xfrm>
          <a:prstGeom prst="rect">
            <a:avLst/>
          </a:prstGeom>
        </p:spPr>
      </p:pic>
      <p:pic>
        <p:nvPicPr>
          <p:cNvPr id="75" name="Picture 74">
            <a:extLst>
              <a:ext uri="{FF2B5EF4-FFF2-40B4-BE49-F238E27FC236}">
                <a16:creationId xmlns:a16="http://schemas.microsoft.com/office/drawing/2014/main" id="{ED7F8E47-DA1D-C844-8202-EEC3D392D1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67854" y="3262786"/>
            <a:ext cx="2327443" cy="720000"/>
          </a:xfrm>
          <a:prstGeom prst="rect">
            <a:avLst/>
          </a:prstGeom>
        </p:spPr>
      </p:pic>
      <p:pic>
        <p:nvPicPr>
          <p:cNvPr id="77" name="Picture 76">
            <a:extLst>
              <a:ext uri="{FF2B5EF4-FFF2-40B4-BE49-F238E27FC236}">
                <a16:creationId xmlns:a16="http://schemas.microsoft.com/office/drawing/2014/main" id="{2E0EDC55-F199-0245-95DB-9C7274A34C5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1434" y="4561324"/>
            <a:ext cx="2795142" cy="648000"/>
          </a:xfrm>
          <a:prstGeom prst="rect">
            <a:avLst/>
          </a:prstGeom>
        </p:spPr>
      </p:pic>
      <p:pic>
        <p:nvPicPr>
          <p:cNvPr id="79" name="Picture 78">
            <a:extLst>
              <a:ext uri="{FF2B5EF4-FFF2-40B4-BE49-F238E27FC236}">
                <a16:creationId xmlns:a16="http://schemas.microsoft.com/office/drawing/2014/main" id="{BA4490E9-305D-D849-A27D-1D373F68AB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92458" y="4543324"/>
            <a:ext cx="1927959" cy="684000"/>
          </a:xfrm>
          <a:prstGeom prst="rect">
            <a:avLst/>
          </a:prstGeom>
        </p:spPr>
      </p:pic>
      <p:pic>
        <p:nvPicPr>
          <p:cNvPr id="81" name="Picture 80">
            <a:extLst>
              <a:ext uri="{FF2B5EF4-FFF2-40B4-BE49-F238E27FC236}">
                <a16:creationId xmlns:a16="http://schemas.microsoft.com/office/drawing/2014/main" id="{D2B2CB07-E4EC-5F42-9ED8-33718514F1D8}"/>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389651" y="4543324"/>
            <a:ext cx="2083849" cy="720000"/>
          </a:xfrm>
          <a:prstGeom prst="rect">
            <a:avLst/>
          </a:prstGeom>
        </p:spPr>
      </p:pic>
      <p:pic>
        <p:nvPicPr>
          <p:cNvPr id="83" name="Picture 82">
            <a:extLst>
              <a:ext uri="{FF2B5EF4-FFF2-40B4-BE49-F238E27FC236}">
                <a16:creationId xmlns:a16="http://schemas.microsoft.com/office/drawing/2014/main" id="{59A3A3E2-35B3-9B43-B54A-58C6E0B17449}"/>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11434" y="5724780"/>
            <a:ext cx="3008573" cy="648000"/>
          </a:xfrm>
          <a:prstGeom prst="rect">
            <a:avLst/>
          </a:prstGeom>
        </p:spPr>
      </p:pic>
      <p:pic>
        <p:nvPicPr>
          <p:cNvPr id="85" name="Picture 84">
            <a:extLst>
              <a:ext uri="{FF2B5EF4-FFF2-40B4-BE49-F238E27FC236}">
                <a16:creationId xmlns:a16="http://schemas.microsoft.com/office/drawing/2014/main" id="{82C6CCFF-0ED1-934E-9FA4-AAD2528477C5}"/>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016804" y="5580780"/>
            <a:ext cx="1079267" cy="936000"/>
          </a:xfrm>
          <a:prstGeom prst="rect">
            <a:avLst/>
          </a:prstGeom>
        </p:spPr>
      </p:pic>
      <p:pic>
        <p:nvPicPr>
          <p:cNvPr id="89" name="Picture 88">
            <a:extLst>
              <a:ext uri="{FF2B5EF4-FFF2-40B4-BE49-F238E27FC236}">
                <a16:creationId xmlns:a16="http://schemas.microsoft.com/office/drawing/2014/main" id="{CB3F4236-6766-B846-AC88-15A68B5683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5434" y="2027643"/>
            <a:ext cx="1907142" cy="720000"/>
          </a:xfrm>
          <a:prstGeom prst="rect">
            <a:avLst/>
          </a:prstGeom>
        </p:spPr>
      </p:pic>
      <p:pic>
        <p:nvPicPr>
          <p:cNvPr id="92" name="Picture 91">
            <a:extLst>
              <a:ext uri="{FF2B5EF4-FFF2-40B4-BE49-F238E27FC236}">
                <a16:creationId xmlns:a16="http://schemas.microsoft.com/office/drawing/2014/main" id="{633F2DAA-0CAA-F946-A734-4061D1448E34}"/>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t="26095" b="25962"/>
          <a:stretch/>
        </p:blipFill>
        <p:spPr>
          <a:xfrm>
            <a:off x="247393" y="378835"/>
            <a:ext cx="3769412" cy="1272588"/>
          </a:xfrm>
          <a:prstGeom prst="rect">
            <a:avLst/>
          </a:prstGeom>
        </p:spPr>
      </p:pic>
      <p:sp>
        <p:nvSpPr>
          <p:cNvPr id="93" name="Text Placeholder 14">
            <a:extLst>
              <a:ext uri="{FF2B5EF4-FFF2-40B4-BE49-F238E27FC236}">
                <a16:creationId xmlns:a16="http://schemas.microsoft.com/office/drawing/2014/main" id="{437B3E27-EE97-C04D-9152-D3417E397182}"/>
              </a:ext>
            </a:extLst>
          </p:cNvPr>
          <p:cNvSpPr txBox="1">
            <a:spLocks/>
          </p:cNvSpPr>
          <p:nvPr/>
        </p:nvSpPr>
        <p:spPr>
          <a:xfrm>
            <a:off x="6806651" y="797594"/>
            <a:ext cx="1857551" cy="435071"/>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800" b="0" i="0" kern="1200">
                <a:solidFill>
                  <a:schemeClr val="accent6"/>
                </a:solidFill>
                <a:latin typeface="Arial Narrow"/>
                <a:ea typeface="+mn-ea"/>
                <a:cs typeface="Arial Narrow"/>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600" b="0" i="0" kern="1200">
                <a:solidFill>
                  <a:srgbClr val="40BFFF"/>
                </a:solidFill>
                <a:latin typeface="Arial"/>
                <a:ea typeface="+mn-ea"/>
                <a:cs typeface="Arial"/>
              </a:defRPr>
            </a:lvl2pPr>
            <a:lvl3pPr marL="185738" indent="-185738" algn="l" defTabSz="914400" rtl="0" eaLnBrk="1" latinLnBrk="0" hangingPunct="1">
              <a:lnSpc>
                <a:spcPct val="110000"/>
              </a:lnSpc>
              <a:spcBef>
                <a:spcPts val="600"/>
              </a:spcBef>
              <a:spcAft>
                <a:spcPts val="0"/>
              </a:spcAft>
              <a:buFont typeface="Arial"/>
              <a:buChar char="•"/>
              <a:defRPr sz="1400" b="0" i="0" kern="1200">
                <a:solidFill>
                  <a:schemeClr val="bg1"/>
                </a:solidFill>
                <a:latin typeface="Arial"/>
                <a:ea typeface="+mn-ea"/>
                <a:cs typeface="Arial"/>
              </a:defRPr>
            </a:lvl3pPr>
            <a:lvl4pPr marL="171450" indent="-171450" algn="l" defTabSz="914400" rtl="0" eaLnBrk="1" latinLnBrk="0" hangingPunct="1">
              <a:lnSpc>
                <a:spcPct val="114000"/>
              </a:lnSpc>
              <a:spcBef>
                <a:spcPts val="600"/>
              </a:spcBef>
              <a:spcAft>
                <a:spcPts val="600"/>
              </a:spcAft>
              <a:buFont typeface="Arial"/>
              <a:buChar char="​"/>
              <a:defRPr sz="1100" kern="1200">
                <a:solidFill>
                  <a:schemeClr val="bg2"/>
                </a:solidFill>
                <a:latin typeface="Arial"/>
                <a:ea typeface="+mn-ea"/>
                <a:cs typeface="Arial"/>
              </a:defRPr>
            </a:lvl4pPr>
            <a:lvl5pPr marL="449263" indent="-171450" algn="l" defTabSz="914400" rtl="0" eaLnBrk="1" latinLnBrk="0" hangingPunct="1">
              <a:lnSpc>
                <a:spcPct val="95000"/>
              </a:lnSpc>
              <a:spcBef>
                <a:spcPts val="0"/>
              </a:spcBef>
              <a:spcAft>
                <a:spcPts val="600"/>
              </a:spcAft>
              <a:buFont typeface="Arial" panose="020B0604020202020204" pitchFamily="34" charset="0"/>
              <a:buChar char="•"/>
              <a:defRPr sz="1100" kern="1200">
                <a:solidFill>
                  <a:schemeClr val="bg2"/>
                </a:solidFill>
                <a:latin typeface="Arial"/>
                <a:ea typeface="+mn-ea"/>
                <a:cs typeface="Arial"/>
              </a:defRPr>
            </a:lvl5pPr>
            <a:lvl6pPr marL="622300"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Arial"/>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Arial Narrow"/>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Arial Narrow"/>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Arial Narrow"/>
                <a:ea typeface="+mn-ea"/>
                <a:cs typeface="+mn-cs"/>
              </a:defRPr>
            </a:lvl9pPr>
          </a:lstStyle>
          <a:p>
            <a:pPr>
              <a:lnSpc>
                <a:spcPct val="95000"/>
              </a:lnSpc>
              <a:spcBef>
                <a:spcPct val="0"/>
              </a:spcBef>
              <a:buFont typeface="Arial" panose="020B0604020202020204" pitchFamily="34" charset="0"/>
              <a:buNone/>
            </a:pPr>
            <a:r>
              <a:rPr lang="en-US" sz="3200" kern="100" spc="-200" dirty="0">
                <a:solidFill>
                  <a:schemeClr val="bg2"/>
                </a:solidFill>
                <a:latin typeface="Arial Narrow" panose="020B0604020202020204" pitchFamily="34" charset="0"/>
                <a:ea typeface="+mj-ea"/>
                <a:cs typeface="Arial Narrow" panose="020B0604020202020204" pitchFamily="34" charset="0"/>
              </a:rPr>
              <a:t>SPONSORS</a:t>
            </a:r>
          </a:p>
        </p:txBody>
      </p:sp>
      <p:pic>
        <p:nvPicPr>
          <p:cNvPr id="15" name="Picture 14">
            <a:extLst>
              <a:ext uri="{FF2B5EF4-FFF2-40B4-BE49-F238E27FC236}">
                <a16:creationId xmlns:a16="http://schemas.microsoft.com/office/drawing/2014/main" id="{FFE45815-9FE3-1246-B524-32FFDDB70025}"/>
              </a:ext>
            </a:extLst>
          </p:cNvPr>
          <p:cNvPicPr>
            <a:picLocks noChangeAspect="1"/>
          </p:cNvPicPr>
          <p:nvPr/>
        </p:nvPicPr>
        <p:blipFill rotWithShape="1">
          <a:blip r:embed="rId15">
            <a:extLst>
              <a:ext uri="{28A0092B-C50C-407E-A947-70E740481C1C}">
                <a14:useLocalDpi xmlns:a14="http://schemas.microsoft.com/office/drawing/2010/main" val="0"/>
              </a:ext>
            </a:extLst>
          </a:blip>
          <a:srcRect t="28330" b="28330"/>
          <a:stretch/>
        </p:blipFill>
        <p:spPr>
          <a:xfrm>
            <a:off x="6198948" y="5724780"/>
            <a:ext cx="2465254" cy="756000"/>
          </a:xfrm>
          <a:prstGeom prst="rect">
            <a:avLst/>
          </a:prstGeom>
        </p:spPr>
      </p:pic>
    </p:spTree>
    <p:extLst>
      <p:ext uri="{BB962C8B-B14F-4D97-AF65-F5344CB8AC3E}">
        <p14:creationId xmlns:p14="http://schemas.microsoft.com/office/powerpoint/2010/main" val="3722695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7"/>
          </p:nvPr>
        </p:nvSpPr>
        <p:spPr>
          <a:xfrm>
            <a:off x="536432" y="274642"/>
            <a:ext cx="8607568" cy="1169147"/>
          </a:xfrm>
        </p:spPr>
        <p:txBody>
          <a:bodyPr anchor="t" anchorCtr="0">
            <a:normAutofit/>
          </a:bodyPr>
          <a:lstStyle/>
          <a:p>
            <a:pPr>
              <a:lnSpc>
                <a:spcPct val="90000"/>
              </a:lnSpc>
            </a:pPr>
            <a:r>
              <a:rPr lang="da-DK" sz="3600" b="1" cap="all" dirty="0" smtClean="0">
                <a:solidFill>
                  <a:srgbClr val="328127"/>
                </a:solidFill>
                <a:latin typeface="Arial"/>
                <a:cs typeface="Arial"/>
              </a:rPr>
              <a:t>Global </a:t>
            </a:r>
            <a:r>
              <a:rPr lang="da-DK" sz="3600" b="1" cap="all" dirty="0" err="1" smtClean="0">
                <a:solidFill>
                  <a:srgbClr val="328127"/>
                </a:solidFill>
                <a:latin typeface="Arial"/>
                <a:cs typeface="Arial"/>
              </a:rPr>
              <a:t>Cooperation</a:t>
            </a:r>
            <a:r>
              <a:rPr lang="da-DK" sz="3600" b="1" cap="all" dirty="0" smtClean="0">
                <a:solidFill>
                  <a:srgbClr val="328127"/>
                </a:solidFill>
                <a:latin typeface="Arial"/>
                <a:cs typeface="Arial"/>
              </a:rPr>
              <a:t> </a:t>
            </a:r>
            <a:r>
              <a:rPr lang="da-DK" sz="3600" b="1" cap="all" dirty="0" err="1" smtClean="0">
                <a:solidFill>
                  <a:srgbClr val="328127"/>
                </a:solidFill>
                <a:latin typeface="Arial"/>
                <a:cs typeface="Arial"/>
              </a:rPr>
              <a:t>Matters</a:t>
            </a:r>
            <a:endParaRPr lang="en-US" sz="3600" b="1" dirty="0">
              <a:solidFill>
                <a:srgbClr val="328127"/>
              </a:solidFill>
            </a:endParaRPr>
          </a:p>
        </p:txBody>
      </p:sp>
      <p:sp>
        <p:nvSpPr>
          <p:cNvPr id="10" name="Text Placeholder 9"/>
          <p:cNvSpPr>
            <a:spLocks noGrp="1"/>
          </p:cNvSpPr>
          <p:nvPr>
            <p:ph type="body" sz="quarter" idx="10"/>
          </p:nvPr>
        </p:nvSpPr>
        <p:spPr/>
        <p:txBody>
          <a:bodyPr/>
          <a:lstStyle/>
          <a:p>
            <a:endParaRPr lang="en-US" dirty="0"/>
          </a:p>
        </p:txBody>
      </p:sp>
      <p:pic>
        <p:nvPicPr>
          <p:cNvPr id="1026" name="Picture 2" descr="Image result for sustainable development go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60" y="1030779"/>
            <a:ext cx="8024158" cy="497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76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Closely can we COORDINATE WORK?</a:t>
            </a:r>
            <a:endParaRPr lang="en-GB" dirty="0"/>
          </a:p>
        </p:txBody>
      </p:sp>
      <p:sp>
        <p:nvSpPr>
          <p:cNvPr id="3" name="Text Placeholder 2"/>
          <p:cNvSpPr>
            <a:spLocks noGrp="1"/>
          </p:cNvSpPr>
          <p:nvPr>
            <p:ph type="body" sz="quarter" idx="10"/>
          </p:nvPr>
        </p:nvSpPr>
        <p:spPr/>
        <p:txBody>
          <a:bodyPr/>
          <a:lstStyle/>
          <a:p>
            <a:endParaRPr lang="en-GB"/>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44" y="864711"/>
            <a:ext cx="916415" cy="118594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43" y="2254775"/>
            <a:ext cx="916415" cy="118594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822" y="3644839"/>
            <a:ext cx="916415" cy="1185949"/>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944" y="5034903"/>
            <a:ext cx="916415" cy="1185949"/>
          </a:xfrm>
          <a:prstGeom prst="rect">
            <a:avLst/>
          </a:prstGeom>
        </p:spPr>
      </p:pic>
      <p:grpSp>
        <p:nvGrpSpPr>
          <p:cNvPr id="5" name="Group 4"/>
          <p:cNvGrpSpPr/>
          <p:nvPr/>
        </p:nvGrpSpPr>
        <p:grpSpPr>
          <a:xfrm>
            <a:off x="1473200" y="1136814"/>
            <a:ext cx="6847840" cy="641743"/>
            <a:chOff x="1473200" y="991061"/>
            <a:chExt cx="6847840" cy="641743"/>
          </a:xfrm>
        </p:grpSpPr>
        <p:sp>
          <p:nvSpPr>
            <p:cNvPr id="4" name="Right Arrow 3"/>
            <p:cNvSpPr/>
            <p:nvPr/>
          </p:nvSpPr>
          <p:spPr>
            <a:xfrm>
              <a:off x="1473200" y="991061"/>
              <a:ext cx="1534160" cy="641743"/>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b="1" dirty="0" smtClean="0"/>
                <a:t>PLAN</a:t>
              </a:r>
              <a:endParaRPr lang="en-GB" b="1" dirty="0"/>
            </a:p>
          </p:txBody>
        </p:sp>
        <p:sp>
          <p:nvSpPr>
            <p:cNvPr id="19" name="Right Arrow 18"/>
            <p:cNvSpPr/>
            <p:nvPr/>
          </p:nvSpPr>
          <p:spPr>
            <a:xfrm>
              <a:off x="3159760" y="991061"/>
              <a:ext cx="1534160" cy="64174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smtClean="0"/>
                <a:t>BUILD</a:t>
              </a:r>
              <a:endParaRPr lang="en-GB" b="1" dirty="0"/>
            </a:p>
          </p:txBody>
        </p:sp>
        <p:sp>
          <p:nvSpPr>
            <p:cNvPr id="20" name="Right Arrow 19"/>
            <p:cNvSpPr/>
            <p:nvPr/>
          </p:nvSpPr>
          <p:spPr>
            <a:xfrm>
              <a:off x="4927600" y="991061"/>
              <a:ext cx="3393440" cy="641743"/>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b="1" dirty="0" smtClean="0"/>
                <a:t>OPERATE</a:t>
              </a:r>
              <a:endParaRPr lang="en-GB" b="1" dirty="0"/>
            </a:p>
          </p:txBody>
        </p:sp>
      </p:grpSp>
      <p:grpSp>
        <p:nvGrpSpPr>
          <p:cNvPr id="22" name="Group 21"/>
          <p:cNvGrpSpPr/>
          <p:nvPr/>
        </p:nvGrpSpPr>
        <p:grpSpPr>
          <a:xfrm>
            <a:off x="2580640" y="2526878"/>
            <a:ext cx="5740400" cy="641743"/>
            <a:chOff x="1473200" y="991061"/>
            <a:chExt cx="3220720" cy="641743"/>
          </a:xfrm>
        </p:grpSpPr>
        <p:sp>
          <p:nvSpPr>
            <p:cNvPr id="23" name="Right Arrow 22"/>
            <p:cNvSpPr/>
            <p:nvPr/>
          </p:nvSpPr>
          <p:spPr>
            <a:xfrm>
              <a:off x="1473200" y="991061"/>
              <a:ext cx="1534160" cy="641743"/>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b="1" dirty="0" smtClean="0"/>
                <a:t>PLAN</a:t>
              </a:r>
              <a:endParaRPr lang="en-GB" b="1" dirty="0"/>
            </a:p>
          </p:txBody>
        </p:sp>
        <p:sp>
          <p:nvSpPr>
            <p:cNvPr id="24" name="Right Arrow 23"/>
            <p:cNvSpPr/>
            <p:nvPr/>
          </p:nvSpPr>
          <p:spPr>
            <a:xfrm>
              <a:off x="3159760" y="991061"/>
              <a:ext cx="1534160" cy="64174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smtClean="0"/>
                <a:t>BUILD</a:t>
              </a:r>
              <a:endParaRPr lang="en-GB" b="1" dirty="0"/>
            </a:p>
          </p:txBody>
        </p:sp>
      </p:grpSp>
      <p:grpSp>
        <p:nvGrpSpPr>
          <p:cNvPr id="26" name="Group 25"/>
          <p:cNvGrpSpPr/>
          <p:nvPr/>
        </p:nvGrpSpPr>
        <p:grpSpPr>
          <a:xfrm>
            <a:off x="1473200" y="3916942"/>
            <a:ext cx="6847840" cy="641743"/>
            <a:chOff x="1473200" y="991061"/>
            <a:chExt cx="6847840" cy="641743"/>
          </a:xfrm>
        </p:grpSpPr>
        <p:sp>
          <p:nvSpPr>
            <p:cNvPr id="27" name="Right Arrow 26"/>
            <p:cNvSpPr/>
            <p:nvPr/>
          </p:nvSpPr>
          <p:spPr>
            <a:xfrm>
              <a:off x="1473200" y="991061"/>
              <a:ext cx="909269" cy="641743"/>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b="1" dirty="0" smtClean="0"/>
                <a:t>PLAN</a:t>
              </a:r>
              <a:endParaRPr lang="en-GB" b="1" dirty="0"/>
            </a:p>
          </p:txBody>
        </p:sp>
        <p:sp>
          <p:nvSpPr>
            <p:cNvPr id="28" name="Right Arrow 27"/>
            <p:cNvSpPr/>
            <p:nvPr/>
          </p:nvSpPr>
          <p:spPr>
            <a:xfrm>
              <a:off x="2580640" y="991061"/>
              <a:ext cx="1237728" cy="64174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smtClean="0"/>
                <a:t>BUILD</a:t>
              </a:r>
              <a:endParaRPr lang="en-GB" b="1" dirty="0"/>
            </a:p>
          </p:txBody>
        </p:sp>
        <p:sp>
          <p:nvSpPr>
            <p:cNvPr id="29" name="Right Arrow 28"/>
            <p:cNvSpPr/>
            <p:nvPr/>
          </p:nvSpPr>
          <p:spPr>
            <a:xfrm>
              <a:off x="4016539" y="991061"/>
              <a:ext cx="4304501" cy="641743"/>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b="1" dirty="0" smtClean="0"/>
                <a:t>OPERATE</a:t>
              </a:r>
              <a:endParaRPr lang="en-GB" b="1" dirty="0"/>
            </a:p>
          </p:txBody>
        </p:sp>
      </p:grpSp>
      <p:grpSp>
        <p:nvGrpSpPr>
          <p:cNvPr id="30" name="Group 29"/>
          <p:cNvGrpSpPr/>
          <p:nvPr/>
        </p:nvGrpSpPr>
        <p:grpSpPr>
          <a:xfrm>
            <a:off x="1473201" y="5307006"/>
            <a:ext cx="4277360" cy="641743"/>
            <a:chOff x="3159760" y="991061"/>
            <a:chExt cx="3905420" cy="641743"/>
          </a:xfrm>
        </p:grpSpPr>
        <p:sp>
          <p:nvSpPr>
            <p:cNvPr id="32" name="Right Arrow 31"/>
            <p:cNvSpPr/>
            <p:nvPr/>
          </p:nvSpPr>
          <p:spPr>
            <a:xfrm>
              <a:off x="3159760" y="991061"/>
              <a:ext cx="1534160" cy="641743"/>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smtClean="0"/>
                <a:t>BUILD</a:t>
              </a:r>
              <a:endParaRPr lang="en-GB" b="1" dirty="0"/>
            </a:p>
          </p:txBody>
        </p:sp>
        <p:sp>
          <p:nvSpPr>
            <p:cNvPr id="33" name="Right Arrow 32"/>
            <p:cNvSpPr/>
            <p:nvPr/>
          </p:nvSpPr>
          <p:spPr>
            <a:xfrm>
              <a:off x="4927600" y="991061"/>
              <a:ext cx="2137580" cy="641743"/>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b="1" dirty="0" smtClean="0"/>
                <a:t>OPERATE</a:t>
              </a:r>
              <a:endParaRPr lang="en-GB" b="1" dirty="0"/>
            </a:p>
          </p:txBody>
        </p:sp>
      </p:grpSp>
      <p:sp>
        <p:nvSpPr>
          <p:cNvPr id="21" name="TextBox 20"/>
          <p:cNvSpPr txBox="1"/>
          <p:nvPr/>
        </p:nvSpPr>
        <p:spPr>
          <a:xfrm>
            <a:off x="1534160" y="2590800"/>
            <a:ext cx="848309" cy="523220"/>
          </a:xfrm>
          <a:prstGeom prst="rect">
            <a:avLst/>
          </a:prstGeom>
          <a:noFill/>
        </p:spPr>
        <p:txBody>
          <a:bodyPr wrap="none" rtlCol="0">
            <a:spAutoFit/>
          </a:bodyPr>
          <a:lstStyle/>
          <a:p>
            <a:r>
              <a:rPr lang="en-GB" sz="2800" b="1" dirty="0" smtClean="0">
                <a:solidFill>
                  <a:schemeClr val="bg1">
                    <a:lumMod val="50000"/>
                  </a:schemeClr>
                </a:solidFill>
              </a:rPr>
              <a:t>? ? ?</a:t>
            </a:r>
            <a:endParaRPr lang="en-GB" sz="2800" b="1" dirty="0">
              <a:solidFill>
                <a:schemeClr val="bg1">
                  <a:lumMod val="50000"/>
                </a:schemeClr>
              </a:solidFill>
            </a:endParaRPr>
          </a:p>
        </p:txBody>
      </p:sp>
      <p:sp>
        <p:nvSpPr>
          <p:cNvPr id="35" name="TextBox 34"/>
          <p:cNvSpPr txBox="1"/>
          <p:nvPr/>
        </p:nvSpPr>
        <p:spPr>
          <a:xfrm>
            <a:off x="5810430" y="5366267"/>
            <a:ext cx="699230" cy="523220"/>
          </a:xfrm>
          <a:prstGeom prst="rect">
            <a:avLst/>
          </a:prstGeom>
          <a:noFill/>
        </p:spPr>
        <p:txBody>
          <a:bodyPr wrap="none" rtlCol="0">
            <a:spAutoFit/>
          </a:bodyPr>
          <a:lstStyle/>
          <a:p>
            <a:r>
              <a:rPr lang="en-GB" sz="2800" b="1" dirty="0" smtClean="0">
                <a:solidFill>
                  <a:srgbClr val="FF0000"/>
                </a:solidFill>
              </a:rPr>
              <a:t>! ! !</a:t>
            </a:r>
            <a:endParaRPr lang="en-GB" sz="2800" b="1" dirty="0">
              <a:solidFill>
                <a:srgbClr val="FF0000"/>
              </a:solidFill>
            </a:endParaRPr>
          </a:p>
        </p:txBody>
      </p:sp>
      <p:sp>
        <p:nvSpPr>
          <p:cNvPr id="39" name="Right Arrow 38"/>
          <p:cNvSpPr/>
          <p:nvPr/>
        </p:nvSpPr>
        <p:spPr>
          <a:xfrm>
            <a:off x="6624321" y="5307006"/>
            <a:ext cx="1696720" cy="641743"/>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b="1" dirty="0" smtClean="0"/>
              <a:t>OPERATE</a:t>
            </a:r>
            <a:endParaRPr lang="en-GB" b="1" dirty="0"/>
          </a:p>
        </p:txBody>
      </p:sp>
    </p:spTree>
    <p:extLst>
      <p:ext uri="{BB962C8B-B14F-4D97-AF65-F5344CB8AC3E}">
        <p14:creationId xmlns:p14="http://schemas.microsoft.com/office/powerpoint/2010/main" val="3153630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5998929" y="-40769"/>
            <a:ext cx="3145072" cy="695118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3315" name="Title 1"/>
          <p:cNvSpPr>
            <a:spLocks noGrp="1"/>
          </p:cNvSpPr>
          <p:nvPr>
            <p:ph type="title"/>
          </p:nvPr>
        </p:nvSpPr>
        <p:spPr/>
        <p:txBody>
          <a:bodyPr rtlCol="0">
            <a:normAutofit/>
          </a:bodyPr>
          <a:lstStyle/>
          <a:p>
            <a:pPr eaLnBrk="1" fontAlgn="auto" hangingPunct="1">
              <a:spcAft>
                <a:spcPts val="0"/>
              </a:spcAft>
              <a:defRPr/>
            </a:pPr>
            <a:r>
              <a:rPr lang="en-US" dirty="0">
                <a:latin typeface="Trebuchet MS" charset="0"/>
              </a:rPr>
              <a:t/>
            </a:r>
            <a:br>
              <a:rPr lang="en-US" dirty="0">
                <a:latin typeface="Trebuchet MS" charset="0"/>
              </a:rPr>
            </a:br>
            <a:endParaRPr lang="en-US" dirty="0">
              <a:latin typeface="Trebuchet MS" charset="0"/>
            </a:endParaRPr>
          </a:p>
        </p:txBody>
      </p:sp>
      <p:sp>
        <p:nvSpPr>
          <p:cNvPr id="12293" name="TextBox 7"/>
          <p:cNvSpPr txBox="1">
            <a:spLocks noChangeArrowheads="1"/>
          </p:cNvSpPr>
          <p:nvPr/>
        </p:nvSpPr>
        <p:spPr bwMode="auto">
          <a:xfrm>
            <a:off x="6237930" y="2375485"/>
            <a:ext cx="53514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sz="3600" b="1" dirty="0">
                <a:solidFill>
                  <a:srgbClr val="86C54E"/>
                </a:solidFill>
                <a:latin typeface="Trebuchet MS" pitchFamily="34" charset="0"/>
              </a:rPr>
              <a:t>Thank you</a:t>
            </a:r>
          </a:p>
        </p:txBody>
      </p:sp>
      <p:sp>
        <p:nvSpPr>
          <p:cNvPr id="9" name="TextBox 9"/>
          <p:cNvSpPr txBox="1">
            <a:spLocks noChangeArrowheads="1"/>
          </p:cNvSpPr>
          <p:nvPr/>
        </p:nvSpPr>
        <p:spPr bwMode="auto">
          <a:xfrm>
            <a:off x="6218879" y="3851860"/>
            <a:ext cx="59007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endParaRPr lang="en-US" sz="1400" dirty="0">
              <a:solidFill>
                <a:schemeClr val="bg1"/>
              </a:solidFill>
              <a:latin typeface="Trebuchet MS" pitchFamily="34" charset="0"/>
            </a:endParaRPr>
          </a:p>
          <a:p>
            <a:pPr eaLnBrk="1" hangingPunct="1"/>
            <a:r>
              <a:rPr lang="en-US" sz="1400" dirty="0">
                <a:solidFill>
                  <a:schemeClr val="bg1"/>
                </a:solidFill>
                <a:latin typeface="Trebuchet MS" pitchFamily="34" charset="0"/>
              </a:rPr>
              <a:t>Donald Hobern</a:t>
            </a:r>
          </a:p>
          <a:p>
            <a:pPr eaLnBrk="1" hangingPunct="1"/>
            <a:r>
              <a:rPr lang="en-US" sz="1400">
                <a:solidFill>
                  <a:schemeClr val="bg1"/>
                </a:solidFill>
                <a:latin typeface="Trebuchet MS" pitchFamily="34" charset="0"/>
              </a:rPr>
              <a:t>GBIF Executive Secretary</a:t>
            </a:r>
            <a:endParaRPr lang="en-US" sz="1400" dirty="0">
              <a:solidFill>
                <a:schemeClr val="bg1"/>
              </a:solidFill>
              <a:latin typeface="Trebuchet MS" pitchFamily="34" charset="0"/>
            </a:endParaRPr>
          </a:p>
          <a:p>
            <a:pPr eaLnBrk="1" hangingPunct="1"/>
            <a:r>
              <a:rPr lang="en-US" sz="1400" u="sng" dirty="0">
                <a:solidFill>
                  <a:schemeClr val="accent1">
                    <a:lumMod val="20000"/>
                    <a:lumOff val="80000"/>
                  </a:schemeClr>
                </a:solidFill>
                <a:latin typeface="Trebuchet MS" pitchFamily="34" charset="0"/>
              </a:rPr>
              <a:t>dhobern@gbif.org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524" t="159" r="19881" b="-159"/>
          <a:stretch/>
        </p:blipFill>
        <p:spPr>
          <a:xfrm>
            <a:off x="-97071" y="-40769"/>
            <a:ext cx="6096000" cy="6970018"/>
          </a:xfrm>
          <a:prstGeom prst="rect">
            <a:avLst/>
          </a:prstGeom>
        </p:spPr>
      </p:pic>
    </p:spTree>
    <p:extLst>
      <p:ext uri="{BB962C8B-B14F-4D97-AF65-F5344CB8AC3E}">
        <p14:creationId xmlns:p14="http://schemas.microsoft.com/office/powerpoint/2010/main" val="12623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43A1-39BA-4ECE-9F91-8D2E5A5A4C8B}"/>
              </a:ext>
            </a:extLst>
          </p:cNvPr>
          <p:cNvSpPr>
            <a:spLocks noGrp="1"/>
          </p:cNvSpPr>
          <p:nvPr>
            <p:ph type="title"/>
          </p:nvPr>
        </p:nvSpPr>
        <p:spPr/>
        <p:txBody>
          <a:bodyPr/>
          <a:lstStyle/>
          <a:p>
            <a:r>
              <a:rPr lang="en-AU"/>
              <a:t>COORDINATION REQUIREMENTS</a:t>
            </a:r>
            <a:endParaRPr lang="en-GB" dirty="0"/>
          </a:p>
        </p:txBody>
      </p:sp>
      <p:sp>
        <p:nvSpPr>
          <p:cNvPr id="3" name="Text Placeholder 2">
            <a:extLst>
              <a:ext uri="{FF2B5EF4-FFF2-40B4-BE49-F238E27FC236}">
                <a16:creationId xmlns:a16="http://schemas.microsoft.com/office/drawing/2014/main" id="{1BE9B51F-C325-451F-BEF6-2909DA009526}"/>
              </a:ext>
            </a:extLst>
          </p:cNvPr>
          <p:cNvSpPr>
            <a:spLocks noGrp="1"/>
          </p:cNvSpPr>
          <p:nvPr>
            <p:ph type="body" sz="quarter" idx="10"/>
          </p:nvPr>
        </p:nvSpPr>
        <p:spPr/>
        <p:txBody>
          <a:bodyPr/>
          <a:lstStyle/>
          <a:p>
            <a:endParaRPr lang="en-GB"/>
          </a:p>
        </p:txBody>
      </p:sp>
      <p:grpSp>
        <p:nvGrpSpPr>
          <p:cNvPr id="50" name="Group 49"/>
          <p:cNvGrpSpPr/>
          <p:nvPr/>
        </p:nvGrpSpPr>
        <p:grpSpPr>
          <a:xfrm>
            <a:off x="150694" y="2687132"/>
            <a:ext cx="4339379" cy="1701432"/>
            <a:chOff x="149786" y="2683689"/>
            <a:chExt cx="4339379" cy="1701432"/>
          </a:xfrm>
        </p:grpSpPr>
        <p:sp>
          <p:nvSpPr>
            <p:cNvPr id="5" name="Rectangle: Rounded Corners 4">
              <a:extLst>
                <a:ext uri="{FF2B5EF4-FFF2-40B4-BE49-F238E27FC236}">
                  <a16:creationId xmlns:a16="http://schemas.microsoft.com/office/drawing/2014/main" id="{58F1A8D6-8F5D-4498-BF1C-F9BED1725319}"/>
                </a:ext>
              </a:extLst>
            </p:cNvPr>
            <p:cNvSpPr/>
            <p:nvPr/>
          </p:nvSpPr>
          <p:spPr>
            <a:xfrm>
              <a:off x="149786" y="2683689"/>
              <a:ext cx="4339379" cy="1701432"/>
            </a:xfrm>
            <a:prstGeom prst="round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pPr lvl="0"/>
              <a:r>
                <a:rPr lang="en-AU" sz="2000" b="1" dirty="0">
                  <a:solidFill>
                    <a:schemeClr val="accent3">
                      <a:lumMod val="50000"/>
                    </a:schemeClr>
                  </a:solidFill>
                </a:rPr>
                <a:t>Communicate and translate roadmaps</a:t>
              </a:r>
            </a:p>
            <a:p>
              <a:pPr marL="828000" indent="-144000">
                <a:buFont typeface="Arial" panose="020B0604020202020204" pitchFamily="34" charset="0"/>
                <a:buChar char="•"/>
              </a:pPr>
              <a:r>
                <a:rPr lang="en-AU" dirty="0">
                  <a:solidFill>
                    <a:schemeClr val="tx1"/>
                  </a:solidFill>
                </a:rPr>
                <a:t>Publish final consensus roadmap</a:t>
              </a:r>
            </a:p>
            <a:p>
              <a:pPr marL="828000" lvl="0" indent="-144000">
                <a:buFont typeface="Arial" panose="020B0604020202020204" pitchFamily="34" charset="0"/>
                <a:buChar char="•"/>
              </a:pPr>
              <a:r>
                <a:rPr lang="en-AU" dirty="0">
                  <a:solidFill>
                    <a:prstClr val="black"/>
                  </a:solidFill>
                </a:rPr>
                <a:t>Coordinate translations of roadmap</a:t>
              </a:r>
            </a:p>
            <a:p>
              <a:pPr marL="828000" lvl="0" indent="-144000">
                <a:buFont typeface="Arial" panose="020B0604020202020204" pitchFamily="34" charset="0"/>
                <a:buChar char="•"/>
              </a:pPr>
              <a:r>
                <a:rPr lang="en-AU" dirty="0">
                  <a:solidFill>
                    <a:prstClr val="black"/>
                  </a:solidFill>
                </a:rPr>
                <a:t>Publicise roadmap internationally</a:t>
              </a:r>
            </a:p>
            <a:p>
              <a:pPr marL="180000" lvl="0" indent="-144000">
                <a:buFont typeface="Arial" panose="020B0604020202020204" pitchFamily="34" charset="0"/>
                <a:buChar char="•"/>
              </a:pPr>
              <a:endParaRPr lang="en-AU" dirty="0">
                <a:solidFill>
                  <a:prstClr val="black"/>
                </a:solidFill>
              </a:endParaRPr>
            </a:p>
            <a:p>
              <a:endParaRPr lang="en-AU" sz="2400" b="1" dirty="0">
                <a:solidFill>
                  <a:schemeClr val="tx1"/>
                </a:solidFill>
              </a:endParaRPr>
            </a:p>
          </p:txBody>
        </p:sp>
        <p:pic>
          <p:nvPicPr>
            <p:cNvPr id="6" name="Picture 4" descr="Image result for icon language">
              <a:extLst>
                <a:ext uri="{FF2B5EF4-FFF2-40B4-BE49-F238E27FC236}">
                  <a16:creationId xmlns:a16="http://schemas.microsoft.com/office/drawing/2014/main" id="{061A36A4-CA48-4644-99F6-FDFB43F17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47" y="3316980"/>
              <a:ext cx="522414" cy="5396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p:cNvGrpSpPr/>
          <p:nvPr/>
        </p:nvGrpSpPr>
        <p:grpSpPr>
          <a:xfrm>
            <a:off x="4653927" y="2687132"/>
            <a:ext cx="4339379" cy="1701432"/>
            <a:chOff x="4653019" y="2683689"/>
            <a:chExt cx="4339379" cy="1701432"/>
          </a:xfrm>
        </p:grpSpPr>
        <p:sp>
          <p:nvSpPr>
            <p:cNvPr id="11" name="Rectangle: Rounded Corners 10">
              <a:extLst>
                <a:ext uri="{FF2B5EF4-FFF2-40B4-BE49-F238E27FC236}">
                  <a16:creationId xmlns:a16="http://schemas.microsoft.com/office/drawing/2014/main" id="{07F23933-776C-4BAD-AC0E-6A2C062A4BA8}"/>
                </a:ext>
              </a:extLst>
            </p:cNvPr>
            <p:cNvSpPr/>
            <p:nvPr/>
          </p:nvSpPr>
          <p:spPr>
            <a:xfrm>
              <a:off x="4653019" y="2683689"/>
              <a:ext cx="4339379" cy="1701432"/>
            </a:xfrm>
            <a:prstGeom prst="round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pPr lvl="0"/>
              <a:r>
                <a:rPr lang="en-AU" sz="2000" b="1" dirty="0">
                  <a:solidFill>
                    <a:schemeClr val="accent3">
                      <a:lumMod val="50000"/>
                    </a:schemeClr>
                  </a:solidFill>
                </a:rPr>
                <a:t>Coordinate letters of support</a:t>
              </a:r>
            </a:p>
            <a:p>
              <a:pPr marL="828000" lvl="0" indent="-144000">
                <a:buFont typeface="Arial" panose="020B0604020202020204" pitchFamily="34" charset="0"/>
                <a:buChar char="•"/>
              </a:pPr>
              <a:r>
                <a:rPr lang="en-AU" dirty="0">
                  <a:solidFill>
                    <a:prstClr val="black"/>
                  </a:solidFill>
                </a:rPr>
                <a:t>Coordinate support from other</a:t>
              </a:r>
              <a:br>
                <a:rPr lang="en-AU" dirty="0">
                  <a:solidFill>
                    <a:prstClr val="black"/>
                  </a:solidFill>
                </a:rPr>
              </a:br>
              <a:r>
                <a:rPr lang="en-AU" dirty="0">
                  <a:solidFill>
                    <a:prstClr val="black"/>
                  </a:solidFill>
                </a:rPr>
                <a:t>international stakeholders</a:t>
              </a:r>
            </a:p>
            <a:p>
              <a:pPr marL="828000" lvl="0" indent="-144000">
                <a:buFont typeface="Arial" panose="020B0604020202020204" pitchFamily="34" charset="0"/>
                <a:buChar char="•"/>
              </a:pPr>
              <a:r>
                <a:rPr lang="en-GB" dirty="0">
                  <a:solidFill>
                    <a:prstClr val="black"/>
                  </a:solidFill>
                </a:rPr>
                <a:t>Explain value proposition for roadmap components</a:t>
              </a:r>
            </a:p>
            <a:p>
              <a:pPr marL="180000" lvl="0" indent="-144000">
                <a:buFont typeface="Arial" panose="020B0604020202020204" pitchFamily="34" charset="0"/>
                <a:buChar char="•"/>
              </a:pPr>
              <a:endParaRPr lang="en-AU" dirty="0">
                <a:solidFill>
                  <a:prstClr val="black"/>
                </a:solidFill>
              </a:endParaRPr>
            </a:p>
            <a:p>
              <a:endParaRPr lang="en-GB" sz="2400" b="1" dirty="0">
                <a:solidFill>
                  <a:schemeClr val="tx1"/>
                </a:solidFill>
              </a:endParaRPr>
            </a:p>
          </p:txBody>
        </p:sp>
        <p:grpSp>
          <p:nvGrpSpPr>
            <p:cNvPr id="27" name="Group 26"/>
            <p:cNvGrpSpPr/>
            <p:nvPr/>
          </p:nvGrpSpPr>
          <p:grpSpPr>
            <a:xfrm>
              <a:off x="4695568" y="3350391"/>
              <a:ext cx="774509" cy="472816"/>
              <a:chOff x="4847170" y="3332670"/>
              <a:chExt cx="774509" cy="472816"/>
            </a:xfrm>
          </p:grpSpPr>
          <p:pic>
            <p:nvPicPr>
              <p:cNvPr id="21" name="Graphic 20" descr="Email">
                <a:extLst>
                  <a:ext uri="{FF2B5EF4-FFF2-40B4-BE49-F238E27FC236}">
                    <a16:creationId xmlns:a16="http://schemas.microsoft.com/office/drawing/2014/main" id="{D817E8DC-30E5-4743-874F-83FA7327004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847170" y="3332670"/>
                <a:ext cx="488569" cy="439843"/>
              </a:xfrm>
              <a:prstGeom prst="rect">
                <a:avLst/>
              </a:prstGeom>
            </p:spPr>
          </p:pic>
          <p:sp>
            <p:nvSpPr>
              <p:cNvPr id="22" name="Rectangle 21">
                <a:extLst>
                  <a:ext uri="{FF2B5EF4-FFF2-40B4-BE49-F238E27FC236}">
                    <a16:creationId xmlns:a16="http://schemas.microsoft.com/office/drawing/2014/main" id="{69C3D835-7427-4403-A081-B001549BE43C}"/>
                  </a:ext>
                </a:extLst>
              </p:cNvPr>
              <p:cNvSpPr/>
              <p:nvPr/>
            </p:nvSpPr>
            <p:spPr>
              <a:xfrm>
                <a:off x="4985149" y="3413740"/>
                <a:ext cx="198331" cy="145254"/>
              </a:xfrm>
              <a:prstGeom prst="rect">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AU" sz="1200" b="1" dirty="0">
                    <a:solidFill>
                      <a:schemeClr val="tx1"/>
                    </a:solidFill>
                  </a:rPr>
                  <a:t>Yes!</a:t>
                </a:r>
                <a:endParaRPr lang="en-GB" sz="1200" b="1" dirty="0">
                  <a:solidFill>
                    <a:schemeClr val="tx1"/>
                  </a:solidFill>
                </a:endParaRPr>
              </a:p>
            </p:txBody>
          </p:sp>
          <p:grpSp>
            <p:nvGrpSpPr>
              <p:cNvPr id="13" name="Group 12">
                <a:extLst>
                  <a:ext uri="{FF2B5EF4-FFF2-40B4-BE49-F238E27FC236}">
                    <a16:creationId xmlns:a16="http://schemas.microsoft.com/office/drawing/2014/main" id="{9836FDA4-83ED-4A33-9D94-3ED8CF157639}"/>
                  </a:ext>
                </a:extLst>
              </p:cNvPr>
              <p:cNvGrpSpPr/>
              <p:nvPr/>
            </p:nvGrpSpPr>
            <p:grpSpPr>
              <a:xfrm>
                <a:off x="5133110" y="3365643"/>
                <a:ext cx="488569" cy="439843"/>
                <a:chOff x="6116468" y="1495362"/>
                <a:chExt cx="570676" cy="496838"/>
              </a:xfrm>
            </p:grpSpPr>
            <p:sp>
              <p:nvSpPr>
                <p:cNvPr id="17" name="Rectangle 16">
                  <a:extLst>
                    <a:ext uri="{FF2B5EF4-FFF2-40B4-BE49-F238E27FC236}">
                      <a16:creationId xmlns:a16="http://schemas.microsoft.com/office/drawing/2014/main" id="{59A7F1BB-7D2E-4AA5-9E62-022050AD60E6}"/>
                    </a:ext>
                  </a:extLst>
                </p:cNvPr>
                <p:cNvSpPr/>
                <p:nvPr/>
              </p:nvSpPr>
              <p:spPr>
                <a:xfrm>
                  <a:off x="6188112" y="1684141"/>
                  <a:ext cx="437196" cy="261429"/>
                </a:xfrm>
                <a:prstGeom prst="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grpSp>
              <p:nvGrpSpPr>
                <p:cNvPr id="18" name="Group 17">
                  <a:extLst>
                    <a:ext uri="{FF2B5EF4-FFF2-40B4-BE49-F238E27FC236}">
                      <a16:creationId xmlns:a16="http://schemas.microsoft.com/office/drawing/2014/main" id="{8D048BC9-DEF2-499C-BD00-2CEBAE162FA5}"/>
                    </a:ext>
                  </a:extLst>
                </p:cNvPr>
                <p:cNvGrpSpPr/>
                <p:nvPr/>
              </p:nvGrpSpPr>
              <p:grpSpPr>
                <a:xfrm>
                  <a:off x="6116468" y="1495362"/>
                  <a:ext cx="570676" cy="496838"/>
                  <a:chOff x="6024324" y="1495362"/>
                  <a:chExt cx="570676" cy="496838"/>
                </a:xfrm>
              </p:grpSpPr>
              <p:pic>
                <p:nvPicPr>
                  <p:cNvPr id="19" name="Graphic 18" descr="Email">
                    <a:extLst>
                      <a:ext uri="{FF2B5EF4-FFF2-40B4-BE49-F238E27FC236}">
                        <a16:creationId xmlns:a16="http://schemas.microsoft.com/office/drawing/2014/main" id="{E434BC07-6BFD-4AE0-9CF3-AB7B1E12257F}"/>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024324" y="1495362"/>
                    <a:ext cx="570676" cy="496838"/>
                  </a:xfrm>
                  <a:prstGeom prst="rect">
                    <a:avLst/>
                  </a:prstGeom>
                </p:spPr>
              </p:pic>
              <p:sp>
                <p:nvSpPr>
                  <p:cNvPr id="20" name="Rectangle 19">
                    <a:extLst>
                      <a:ext uri="{FF2B5EF4-FFF2-40B4-BE49-F238E27FC236}">
                        <a16:creationId xmlns:a16="http://schemas.microsoft.com/office/drawing/2014/main" id="{CEB1843E-F5F7-4FF8-A757-7414A1B4898F}"/>
                      </a:ext>
                    </a:extLst>
                  </p:cNvPr>
                  <p:cNvSpPr/>
                  <p:nvPr/>
                </p:nvSpPr>
                <p:spPr>
                  <a:xfrm>
                    <a:off x="6199667" y="1586937"/>
                    <a:ext cx="231662" cy="164076"/>
                  </a:xfrm>
                  <a:prstGeom prst="rect">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ja-JP" altLang="en-US" sz="1200" b="1" dirty="0">
                        <a:solidFill>
                          <a:schemeClr val="tx1"/>
                        </a:solidFill>
                      </a:rPr>
                      <a:t>是</a:t>
                    </a:r>
                    <a:r>
                      <a:rPr lang="en-US" altLang="ja-JP" sz="1200" b="1" dirty="0">
                        <a:solidFill>
                          <a:schemeClr val="tx1"/>
                        </a:solidFill>
                      </a:rPr>
                      <a:t>!</a:t>
                    </a:r>
                  </a:p>
                </p:txBody>
              </p:sp>
            </p:grpSp>
          </p:grpSp>
        </p:grpSp>
      </p:grpSp>
      <p:grpSp>
        <p:nvGrpSpPr>
          <p:cNvPr id="53" name="Group 52"/>
          <p:cNvGrpSpPr/>
          <p:nvPr/>
        </p:nvGrpSpPr>
        <p:grpSpPr>
          <a:xfrm>
            <a:off x="4653927" y="822678"/>
            <a:ext cx="4339379" cy="1701432"/>
            <a:chOff x="4653019" y="822678"/>
            <a:chExt cx="4339379" cy="1701432"/>
          </a:xfrm>
        </p:grpSpPr>
        <p:sp>
          <p:nvSpPr>
            <p:cNvPr id="7" name="Rectangle: Rounded Corners 6">
              <a:extLst>
                <a:ext uri="{FF2B5EF4-FFF2-40B4-BE49-F238E27FC236}">
                  <a16:creationId xmlns:a16="http://schemas.microsoft.com/office/drawing/2014/main" id="{60E2A84C-635B-419B-B033-D64A37A71F0D}"/>
                </a:ext>
              </a:extLst>
            </p:cNvPr>
            <p:cNvSpPr/>
            <p:nvPr/>
          </p:nvSpPr>
          <p:spPr>
            <a:xfrm>
              <a:off x="4653019" y="822678"/>
              <a:ext cx="4339379" cy="1701432"/>
            </a:xfrm>
            <a:prstGeom prst="round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pPr lvl="0"/>
              <a:r>
                <a:rPr lang="en-AU" sz="2000" b="1" dirty="0">
                  <a:solidFill>
                    <a:schemeClr val="accent3">
                      <a:lumMod val="50000"/>
                    </a:schemeClr>
                  </a:solidFill>
                </a:rPr>
                <a:t>Support proposal development</a:t>
              </a:r>
            </a:p>
            <a:p>
              <a:pPr marL="828000" lvl="0" indent="-144000">
                <a:buFont typeface="Arial" panose="020B0604020202020204" pitchFamily="34" charset="0"/>
                <a:buChar char="•"/>
              </a:pPr>
              <a:r>
                <a:rPr lang="en-AU" dirty="0">
                  <a:solidFill>
                    <a:prstClr val="black"/>
                  </a:solidFill>
                </a:rPr>
                <a:t>Guide stakeholders on roadmap </a:t>
              </a:r>
              <a:br>
                <a:rPr lang="en-AU" dirty="0">
                  <a:solidFill>
                    <a:prstClr val="black"/>
                  </a:solidFill>
                </a:rPr>
              </a:br>
              <a:r>
                <a:rPr lang="en-AU" dirty="0">
                  <a:solidFill>
                    <a:prstClr val="black"/>
                  </a:solidFill>
                </a:rPr>
                <a:t>requirements</a:t>
              </a:r>
              <a:endParaRPr lang="en-GB" dirty="0">
                <a:solidFill>
                  <a:prstClr val="black"/>
                </a:solidFill>
              </a:endParaRPr>
            </a:p>
            <a:p>
              <a:pPr marL="828000" lvl="0" indent="-144000">
                <a:buFont typeface="Arial" panose="020B0604020202020204" pitchFamily="34" charset="0"/>
                <a:buChar char="•"/>
              </a:pPr>
              <a:r>
                <a:rPr lang="en-GB" dirty="0">
                  <a:solidFill>
                    <a:prstClr val="black"/>
                  </a:solidFill>
                </a:rPr>
                <a:t>Broker linkages between projects</a:t>
              </a:r>
            </a:p>
            <a:p>
              <a:pPr marL="828000" lvl="0" indent="-144000">
                <a:buFont typeface="Arial" panose="020B0604020202020204" pitchFamily="34" charset="0"/>
                <a:buChar char="•"/>
              </a:pPr>
              <a:r>
                <a:rPr lang="en-GB" dirty="0">
                  <a:solidFill>
                    <a:prstClr val="black"/>
                  </a:solidFill>
                </a:rPr>
                <a:t>Maintain overview of unmet needs</a:t>
              </a:r>
            </a:p>
            <a:p>
              <a:pPr marL="180000" lvl="0" indent="-144000">
                <a:buFont typeface="Arial" panose="020B0604020202020204" pitchFamily="34" charset="0"/>
                <a:buChar char="•"/>
              </a:pPr>
              <a:endParaRPr lang="en-AU" sz="2400" b="1" dirty="0">
                <a:solidFill>
                  <a:schemeClr val="tx1"/>
                </a:solidFill>
              </a:endParaRPr>
            </a:p>
          </p:txBody>
        </p:sp>
        <p:grpSp>
          <p:nvGrpSpPr>
            <p:cNvPr id="4" name="Group 3"/>
            <p:cNvGrpSpPr/>
            <p:nvPr/>
          </p:nvGrpSpPr>
          <p:grpSpPr>
            <a:xfrm>
              <a:off x="4672069" y="1496652"/>
              <a:ext cx="789225" cy="458273"/>
              <a:chOff x="280494" y="4186170"/>
              <a:chExt cx="789225" cy="458273"/>
            </a:xfrm>
          </p:grpSpPr>
          <p:pic>
            <p:nvPicPr>
              <p:cNvPr id="8" name="Picture 7">
                <a:extLst>
                  <a:ext uri="{FF2B5EF4-FFF2-40B4-BE49-F238E27FC236}">
                    <a16:creationId xmlns:a16="http://schemas.microsoft.com/office/drawing/2014/main" id="{BF8FBFD1-0C89-417F-9B7E-61C118A3EC57}"/>
                  </a:ext>
                </a:extLst>
              </p:cNvPr>
              <p:cNvPicPr>
                <a:picLocks noChangeAspect="1"/>
              </p:cNvPicPr>
              <p:nvPr/>
            </p:nvPicPr>
            <p:blipFill rotWithShape="1">
              <a:blip r:embed="rId6"/>
              <a:srcRect b="13468"/>
              <a:stretch/>
            </p:blipFill>
            <p:spPr>
              <a:xfrm>
                <a:off x="280494" y="4186170"/>
                <a:ext cx="512693" cy="458273"/>
              </a:xfrm>
              <a:prstGeom prst="rect">
                <a:avLst/>
              </a:prstGeom>
            </p:spPr>
          </p:pic>
          <p:pic>
            <p:nvPicPr>
              <p:cNvPr id="9" name="Graphic 8" descr="Coins">
                <a:extLst>
                  <a:ext uri="{FF2B5EF4-FFF2-40B4-BE49-F238E27FC236}">
                    <a16:creationId xmlns:a16="http://schemas.microsoft.com/office/drawing/2014/main" id="{7206C07E-8584-47BE-8C0A-72609027475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93926" y="4221215"/>
                <a:ext cx="375793" cy="388183"/>
              </a:xfrm>
              <a:prstGeom prst="rect">
                <a:avLst/>
              </a:prstGeom>
            </p:spPr>
          </p:pic>
        </p:grpSp>
      </p:grpSp>
      <p:grpSp>
        <p:nvGrpSpPr>
          <p:cNvPr id="49" name="Group 48"/>
          <p:cNvGrpSpPr/>
          <p:nvPr/>
        </p:nvGrpSpPr>
        <p:grpSpPr>
          <a:xfrm>
            <a:off x="150694" y="822678"/>
            <a:ext cx="4339379" cy="1701432"/>
            <a:chOff x="149786" y="822678"/>
            <a:chExt cx="4339379" cy="1701432"/>
          </a:xfrm>
        </p:grpSpPr>
        <p:sp>
          <p:nvSpPr>
            <p:cNvPr id="23" name="Rectangle: Rounded Corners 22">
              <a:extLst>
                <a:ext uri="{FF2B5EF4-FFF2-40B4-BE49-F238E27FC236}">
                  <a16:creationId xmlns:a16="http://schemas.microsoft.com/office/drawing/2014/main" id="{89646196-0976-4E78-AF84-73A4854A0C99}"/>
                </a:ext>
              </a:extLst>
            </p:cNvPr>
            <p:cNvSpPr/>
            <p:nvPr/>
          </p:nvSpPr>
          <p:spPr>
            <a:xfrm>
              <a:off x="149786" y="822678"/>
              <a:ext cx="4339379" cy="1701432"/>
            </a:xfrm>
            <a:prstGeom prst="round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noAutofit/>
            </a:bodyPr>
            <a:lstStyle/>
            <a:p>
              <a:r>
                <a:rPr lang="en-AU" sz="2000" b="1" dirty="0">
                  <a:solidFill>
                    <a:schemeClr val="accent3">
                      <a:lumMod val="50000"/>
                    </a:schemeClr>
                  </a:solidFill>
                </a:rPr>
                <a:t>Coordinate roadmap consultations</a:t>
              </a:r>
            </a:p>
            <a:p>
              <a:pPr marL="828000" indent="-144000">
                <a:buFont typeface="Arial" panose="020B0604020202020204" pitchFamily="34" charset="0"/>
                <a:buChar char="•"/>
              </a:pPr>
              <a:r>
                <a:rPr lang="en-AU" dirty="0">
                  <a:solidFill>
                    <a:schemeClr val="tx1"/>
                  </a:solidFill>
                </a:rPr>
                <a:t>Coordinate selection of experts</a:t>
              </a:r>
            </a:p>
            <a:p>
              <a:pPr marL="828000" indent="-144000">
                <a:buFont typeface="Arial" panose="020B0604020202020204" pitchFamily="34" charset="0"/>
                <a:buChar char="•"/>
              </a:pPr>
              <a:r>
                <a:rPr lang="en-AU" dirty="0">
                  <a:solidFill>
                    <a:schemeClr val="tx1"/>
                  </a:solidFill>
                </a:rPr>
                <a:t>Facilitate expert workshops</a:t>
              </a:r>
            </a:p>
            <a:p>
              <a:pPr marL="828000" indent="-144000">
                <a:buFont typeface="Arial" panose="020B0604020202020204" pitchFamily="34" charset="0"/>
                <a:buChar char="•"/>
              </a:pPr>
              <a:r>
                <a:rPr lang="en-GB" dirty="0">
                  <a:solidFill>
                    <a:schemeClr val="tx1"/>
                  </a:solidFill>
                </a:rPr>
                <a:t>Consult on recommendations</a:t>
              </a:r>
            </a:p>
            <a:p>
              <a:pPr marL="828000" indent="-144000">
                <a:buFont typeface="Arial" panose="020B0604020202020204" pitchFamily="34" charset="0"/>
                <a:buChar char="•"/>
              </a:pPr>
              <a:r>
                <a:rPr lang="en-GB" dirty="0">
                  <a:solidFill>
                    <a:schemeClr val="tx1"/>
                  </a:solidFill>
                </a:rPr>
                <a:t>Coordinate final revisions</a:t>
              </a:r>
            </a:p>
            <a:p>
              <a:pPr marL="180000" indent="-144000">
                <a:buFont typeface="Arial" panose="020B0604020202020204" pitchFamily="34" charset="0"/>
                <a:buChar char="•"/>
              </a:pPr>
              <a:endParaRPr lang="en-AU" dirty="0">
                <a:solidFill>
                  <a:schemeClr val="tx1"/>
                </a:solidFill>
              </a:endParaRPr>
            </a:p>
          </p:txBody>
        </p:sp>
        <p:pic>
          <p:nvPicPr>
            <p:cNvPr id="25" name="Graphic 24" descr="Meeting">
              <a:extLst>
                <a:ext uri="{FF2B5EF4-FFF2-40B4-BE49-F238E27FC236}">
                  <a16:creationId xmlns:a16="http://schemas.microsoft.com/office/drawing/2014/main" id="{53602757-149A-4CBE-8561-CA806A790952}"/>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291547" y="1413656"/>
              <a:ext cx="655213" cy="624264"/>
            </a:xfrm>
            <a:prstGeom prst="rect">
              <a:avLst/>
            </a:prstGeom>
          </p:spPr>
        </p:pic>
      </p:grpSp>
      <p:grpSp>
        <p:nvGrpSpPr>
          <p:cNvPr id="51" name="Group 50"/>
          <p:cNvGrpSpPr/>
          <p:nvPr/>
        </p:nvGrpSpPr>
        <p:grpSpPr>
          <a:xfrm>
            <a:off x="150694" y="4551586"/>
            <a:ext cx="4339379" cy="1701432"/>
            <a:chOff x="149786" y="4459226"/>
            <a:chExt cx="4339379" cy="1701432"/>
          </a:xfrm>
        </p:grpSpPr>
        <p:sp>
          <p:nvSpPr>
            <p:cNvPr id="14" name="Rectangle: Rounded Corners 13">
              <a:extLst>
                <a:ext uri="{FF2B5EF4-FFF2-40B4-BE49-F238E27FC236}">
                  <a16:creationId xmlns:a16="http://schemas.microsoft.com/office/drawing/2014/main" id="{984EAC76-CCB3-4727-BC30-539F1DB9D361}"/>
                </a:ext>
              </a:extLst>
            </p:cNvPr>
            <p:cNvSpPr/>
            <p:nvPr/>
          </p:nvSpPr>
          <p:spPr>
            <a:xfrm>
              <a:off x="149786" y="4459226"/>
              <a:ext cx="4339379" cy="1701432"/>
            </a:xfrm>
            <a:prstGeom prst="round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pPr lvl="0"/>
              <a:r>
                <a:rPr lang="en-AU" sz="2000" b="1" dirty="0">
                  <a:solidFill>
                    <a:schemeClr val="accent3">
                      <a:lumMod val="50000"/>
                    </a:schemeClr>
                  </a:solidFill>
                </a:rPr>
                <a:t>Advise on standards and best practices</a:t>
              </a:r>
            </a:p>
            <a:p>
              <a:pPr marL="828000" lvl="0" indent="-144000">
                <a:buFont typeface="Arial" panose="020B0604020202020204" pitchFamily="34" charset="0"/>
                <a:buChar char="•"/>
              </a:pPr>
              <a:r>
                <a:rPr lang="en-AU" dirty="0">
                  <a:solidFill>
                    <a:prstClr val="black"/>
                  </a:solidFill>
                </a:rPr>
                <a:t>Coordinate with standards bodies</a:t>
              </a:r>
            </a:p>
            <a:p>
              <a:pPr marL="828000" lvl="0" indent="-144000">
                <a:buFont typeface="Arial" panose="020B0604020202020204" pitchFamily="34" charset="0"/>
                <a:buChar char="•"/>
              </a:pPr>
              <a:r>
                <a:rPr lang="en-AU" dirty="0">
                  <a:solidFill>
                    <a:prstClr val="black"/>
                  </a:solidFill>
                </a:rPr>
                <a:t>Maintain references to standards</a:t>
              </a:r>
            </a:p>
            <a:p>
              <a:pPr marL="828000" lvl="0" indent="-144000">
                <a:buFont typeface="Arial" panose="020B0604020202020204" pitchFamily="34" charset="0"/>
                <a:buChar char="•"/>
              </a:pPr>
              <a:r>
                <a:rPr lang="en-GB" dirty="0">
                  <a:solidFill>
                    <a:prstClr val="black"/>
                  </a:solidFill>
                </a:rPr>
                <a:t>Advise stakeholders how to align activity</a:t>
              </a:r>
            </a:p>
            <a:p>
              <a:pPr marL="180000" lvl="0" indent="-144000">
                <a:buFont typeface="Arial" panose="020B0604020202020204" pitchFamily="34" charset="0"/>
                <a:buChar char="•"/>
              </a:pPr>
              <a:endParaRPr lang="en-AU" dirty="0">
                <a:solidFill>
                  <a:prstClr val="black"/>
                </a:solidFill>
              </a:endParaRPr>
            </a:p>
            <a:p>
              <a:r>
                <a:rPr lang="en-AU" sz="2400" b="1" dirty="0">
                  <a:solidFill>
                    <a:schemeClr val="tx1"/>
                  </a:solidFill>
                </a:rPr>
                <a:t> </a:t>
              </a:r>
            </a:p>
          </p:txBody>
        </p:sp>
        <p:grpSp>
          <p:nvGrpSpPr>
            <p:cNvPr id="26" name="Group 25"/>
            <p:cNvGrpSpPr/>
            <p:nvPr/>
          </p:nvGrpSpPr>
          <p:grpSpPr>
            <a:xfrm>
              <a:off x="211311" y="5146796"/>
              <a:ext cx="776913" cy="431081"/>
              <a:chOff x="303671" y="3104273"/>
              <a:chExt cx="776913" cy="431081"/>
            </a:xfrm>
          </p:grpSpPr>
          <p:pic>
            <p:nvPicPr>
              <p:cNvPr id="15" name="Graphic 14" descr="Ribbon">
                <a:extLst>
                  <a:ext uri="{FF2B5EF4-FFF2-40B4-BE49-F238E27FC236}">
                    <a16:creationId xmlns:a16="http://schemas.microsoft.com/office/drawing/2014/main" id="{0BEE78B1-0F6F-4BC2-B66D-AC805BAB1BCC}"/>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28131" y="3104273"/>
                <a:ext cx="452453" cy="431081"/>
              </a:xfrm>
              <a:prstGeom prst="rect">
                <a:avLst/>
              </a:prstGeom>
            </p:spPr>
          </p:pic>
          <p:pic>
            <p:nvPicPr>
              <p:cNvPr id="16" name="Graphic 15" descr="Ruler">
                <a:extLst>
                  <a:ext uri="{FF2B5EF4-FFF2-40B4-BE49-F238E27FC236}">
                    <a16:creationId xmlns:a16="http://schemas.microsoft.com/office/drawing/2014/main" id="{78BA1315-A157-4407-9B72-204BD8248B39}"/>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303671" y="3114331"/>
                <a:ext cx="431341" cy="410967"/>
              </a:xfrm>
              <a:prstGeom prst="rect">
                <a:avLst/>
              </a:prstGeom>
            </p:spPr>
          </p:pic>
        </p:grpSp>
      </p:grpSp>
      <p:sp>
        <p:nvSpPr>
          <p:cNvPr id="32" name="Rectangle: Rounded Corners 10">
            <a:extLst>
              <a:ext uri="{FF2B5EF4-FFF2-40B4-BE49-F238E27FC236}">
                <a16:creationId xmlns:a16="http://schemas.microsoft.com/office/drawing/2014/main" id="{07F23933-776C-4BAD-AC0E-6A2C062A4BA8}"/>
              </a:ext>
            </a:extLst>
          </p:cNvPr>
          <p:cNvSpPr/>
          <p:nvPr/>
        </p:nvSpPr>
        <p:spPr>
          <a:xfrm>
            <a:off x="4653927" y="4551586"/>
            <a:ext cx="4339379" cy="1701432"/>
          </a:xfrm>
          <a:prstGeom prst="roundRect">
            <a:avLst/>
          </a:prstGeom>
          <a:solidFill>
            <a:srgbClr val="FFFFFF"/>
          </a:solidFill>
          <a:ln w="1905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pPr lvl="0"/>
            <a:r>
              <a:rPr lang="en-AU" sz="2000" b="1" dirty="0">
                <a:solidFill>
                  <a:schemeClr val="accent3">
                    <a:lumMod val="50000"/>
                  </a:schemeClr>
                </a:solidFill>
              </a:rPr>
              <a:t>Monitor and assure sustainability</a:t>
            </a:r>
          </a:p>
          <a:p>
            <a:pPr marL="828000" lvl="0" indent="-144000">
              <a:buFont typeface="Arial" panose="020B0604020202020204" pitchFamily="34" charset="0"/>
              <a:buChar char="•"/>
            </a:pPr>
            <a:r>
              <a:rPr lang="en-US" dirty="0">
                <a:solidFill>
                  <a:prstClr val="black"/>
                </a:solidFill>
              </a:rPr>
              <a:t>Monitor status of developed components</a:t>
            </a:r>
          </a:p>
          <a:p>
            <a:pPr marL="828000" lvl="0" indent="-144000">
              <a:buFont typeface="Arial" panose="020B0604020202020204" pitchFamily="34" charset="0"/>
              <a:buChar char="•"/>
            </a:pPr>
            <a:r>
              <a:rPr lang="en-US" dirty="0">
                <a:solidFill>
                  <a:prstClr val="black"/>
                </a:solidFill>
              </a:rPr>
              <a:t>Facilitate transfer of responsibility where necessary</a:t>
            </a:r>
            <a:endParaRPr lang="en-GB" dirty="0">
              <a:solidFill>
                <a:prstClr val="black"/>
              </a:solidFill>
            </a:endParaRPr>
          </a:p>
          <a:p>
            <a:pPr marL="180000" lvl="0" indent="-144000">
              <a:buFont typeface="Arial" panose="020B0604020202020204" pitchFamily="34" charset="0"/>
              <a:buChar char="•"/>
            </a:pPr>
            <a:endParaRPr lang="en-AU" dirty="0">
              <a:solidFill>
                <a:prstClr val="black"/>
              </a:solidFill>
            </a:endParaRPr>
          </a:p>
          <a:p>
            <a:endParaRPr lang="en-GB" sz="2400" b="1" dirty="0">
              <a:solidFill>
                <a:schemeClr val="tx1"/>
              </a:solidFill>
            </a:endParaRPr>
          </a:p>
        </p:txBody>
      </p:sp>
      <p:pic>
        <p:nvPicPr>
          <p:cNvPr id="12" name="Graphic 11" descr="Upward trend">
            <a:extLst>
              <a:ext uri="{FF2B5EF4-FFF2-40B4-BE49-F238E27FC236}">
                <a16:creationId xmlns:a16="http://schemas.microsoft.com/office/drawing/2014/main" id="{DA4F4570-87B6-44BF-8048-D3E8C0D8D267}"/>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4750709" y="5119731"/>
            <a:ext cx="667940" cy="667940"/>
          </a:xfrm>
          <a:prstGeom prst="rect">
            <a:avLst/>
          </a:prstGeom>
        </p:spPr>
      </p:pic>
    </p:spTree>
    <p:extLst>
      <p:ext uri="{BB962C8B-B14F-4D97-AF65-F5344CB8AC3E}">
        <p14:creationId xmlns:p14="http://schemas.microsoft.com/office/powerpoint/2010/main" val="3374809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7" name="Picture 66" descr="fitnessforuse.jpg">
            <a:extLst>
              <a:ext uri="{FF2B5EF4-FFF2-40B4-BE49-F238E27FC236}">
                <a16:creationId xmlns:a16="http://schemas.microsoft.com/office/drawing/2014/main" id="{B6917F02-9E6F-4D2B-97CE-5D5652A43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438" y="860672"/>
            <a:ext cx="524362" cy="524362"/>
          </a:xfrm>
          <a:prstGeom prst="rect">
            <a:avLst/>
          </a:prstGeom>
        </p:spPr>
      </p:pic>
      <p:pic>
        <p:nvPicPr>
          <p:cNvPr id="68" name="Picture 67" descr="multiscalespatialmodelling.jpg">
            <a:extLst>
              <a:ext uri="{FF2B5EF4-FFF2-40B4-BE49-F238E27FC236}">
                <a16:creationId xmlns:a16="http://schemas.microsoft.com/office/drawing/2014/main" id="{42399652-1432-4CBA-894B-3CE2B707E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3438" y="3613597"/>
            <a:ext cx="532772" cy="532772"/>
          </a:xfrm>
          <a:prstGeom prst="rect">
            <a:avLst/>
          </a:prstGeom>
        </p:spPr>
      </p:pic>
      <p:pic>
        <p:nvPicPr>
          <p:cNvPr id="69" name="Picture 68" descr="taxonomicframework.jpg">
            <a:extLst>
              <a:ext uri="{FF2B5EF4-FFF2-40B4-BE49-F238E27FC236}">
                <a16:creationId xmlns:a16="http://schemas.microsoft.com/office/drawing/2014/main" id="{5CFC463B-9E2D-4881-9BDE-53A7E1B3E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3438" y="1402847"/>
            <a:ext cx="524362" cy="524362"/>
          </a:xfrm>
          <a:prstGeom prst="rect">
            <a:avLst/>
          </a:prstGeom>
        </p:spPr>
      </p:pic>
      <p:pic>
        <p:nvPicPr>
          <p:cNvPr id="70" name="Picture 69" descr="trendsandpredictions.jpg">
            <a:extLst>
              <a:ext uri="{FF2B5EF4-FFF2-40B4-BE49-F238E27FC236}">
                <a16:creationId xmlns:a16="http://schemas.microsoft.com/office/drawing/2014/main" id="{0CBA9C82-14EB-4617-B3E5-A0EF747F9D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3438" y="4164182"/>
            <a:ext cx="524362" cy="524362"/>
          </a:xfrm>
          <a:prstGeom prst="rect">
            <a:avLst/>
          </a:prstGeom>
        </p:spPr>
      </p:pic>
      <p:pic>
        <p:nvPicPr>
          <p:cNvPr id="71" name="Picture 70" descr="integratedoccurencedata.jpg">
            <a:extLst>
              <a:ext uri="{FF2B5EF4-FFF2-40B4-BE49-F238E27FC236}">
                <a16:creationId xmlns:a16="http://schemas.microsoft.com/office/drawing/2014/main" id="{58DB6EEA-679B-45B7-8D99-352B3AB3B2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3438" y="1945022"/>
            <a:ext cx="541182" cy="541182"/>
          </a:xfrm>
          <a:prstGeom prst="rect">
            <a:avLst/>
          </a:prstGeom>
        </p:spPr>
      </p:pic>
      <p:pic>
        <p:nvPicPr>
          <p:cNvPr id="72" name="Picture 71" descr="modellingbiologicalsystems.jpg">
            <a:extLst>
              <a:ext uri="{FF2B5EF4-FFF2-40B4-BE49-F238E27FC236}">
                <a16:creationId xmlns:a16="http://schemas.microsoft.com/office/drawing/2014/main" id="{C4F53F0D-B89C-42B6-AFC2-BC06038B81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3438" y="4706357"/>
            <a:ext cx="532772" cy="532772"/>
          </a:xfrm>
          <a:prstGeom prst="rect">
            <a:avLst/>
          </a:prstGeom>
        </p:spPr>
      </p:pic>
      <p:pic>
        <p:nvPicPr>
          <p:cNvPr id="73" name="Picture 72" descr="aggregatedspeciestraitdata.jpg">
            <a:extLst>
              <a:ext uri="{FF2B5EF4-FFF2-40B4-BE49-F238E27FC236}">
                <a16:creationId xmlns:a16="http://schemas.microsoft.com/office/drawing/2014/main" id="{08BE04D9-C16F-49C4-AF84-844550209D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3438" y="2504017"/>
            <a:ext cx="541182" cy="541182"/>
          </a:xfrm>
          <a:prstGeom prst="rect">
            <a:avLst/>
          </a:prstGeom>
        </p:spPr>
      </p:pic>
      <p:pic>
        <p:nvPicPr>
          <p:cNvPr id="74" name="Picture 73" descr="visualizationanddissemination.jpg">
            <a:extLst>
              <a:ext uri="{FF2B5EF4-FFF2-40B4-BE49-F238E27FC236}">
                <a16:creationId xmlns:a16="http://schemas.microsoft.com/office/drawing/2014/main" id="{C1725246-0CBF-460D-BADE-B78D44FD81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3438" y="5256942"/>
            <a:ext cx="524362" cy="524362"/>
          </a:xfrm>
          <a:prstGeom prst="rect">
            <a:avLst/>
          </a:prstGeom>
        </p:spPr>
      </p:pic>
      <p:pic>
        <p:nvPicPr>
          <p:cNvPr id="75" name="Picture 74" descr="comprehensiveknowledgeaccess.jpg">
            <a:extLst>
              <a:ext uri="{FF2B5EF4-FFF2-40B4-BE49-F238E27FC236}">
                <a16:creationId xmlns:a16="http://schemas.microsoft.com/office/drawing/2014/main" id="{90D72E40-E296-462C-AC86-03DE714B0F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23438" y="3063012"/>
            <a:ext cx="532772" cy="532772"/>
          </a:xfrm>
          <a:prstGeom prst="rect">
            <a:avLst/>
          </a:prstGeom>
        </p:spPr>
      </p:pic>
      <p:pic>
        <p:nvPicPr>
          <p:cNvPr id="76" name="Picture 75" descr="prioritizingnewdatacapture.jpg">
            <a:extLst>
              <a:ext uri="{FF2B5EF4-FFF2-40B4-BE49-F238E27FC236}">
                <a16:creationId xmlns:a16="http://schemas.microsoft.com/office/drawing/2014/main" id="{5A0C2124-1D3D-4F56-8268-2CF3319318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23438" y="5799116"/>
            <a:ext cx="524362" cy="524362"/>
          </a:xfrm>
          <a:prstGeom prst="rect">
            <a:avLst/>
          </a:prstGeom>
        </p:spPr>
      </p:pic>
      <p:pic>
        <p:nvPicPr>
          <p:cNvPr id="77" name="Picture 76" descr="publishedmaterials.jpg">
            <a:extLst>
              <a:ext uri="{FF2B5EF4-FFF2-40B4-BE49-F238E27FC236}">
                <a16:creationId xmlns:a16="http://schemas.microsoft.com/office/drawing/2014/main" id="{662E8227-3150-4C50-A25A-4B13814603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3903" y="3597642"/>
            <a:ext cx="508386" cy="508386"/>
          </a:xfrm>
          <a:prstGeom prst="rect">
            <a:avLst/>
          </a:prstGeom>
        </p:spPr>
      </p:pic>
      <p:pic>
        <p:nvPicPr>
          <p:cNvPr id="78" name="Picture 77" descr="openaccess.jpg">
            <a:extLst>
              <a:ext uri="{FF2B5EF4-FFF2-40B4-BE49-F238E27FC236}">
                <a16:creationId xmlns:a16="http://schemas.microsoft.com/office/drawing/2014/main" id="{73A5052B-E092-4AC5-93CA-F519EEEB38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3903" y="860672"/>
            <a:ext cx="528196" cy="528196"/>
          </a:xfrm>
          <a:prstGeom prst="rect">
            <a:avLst/>
          </a:prstGeom>
        </p:spPr>
      </p:pic>
      <p:pic>
        <p:nvPicPr>
          <p:cNvPr id="79" name="Picture 78" descr="collectionsandspecimens.jpg">
            <a:extLst>
              <a:ext uri="{FF2B5EF4-FFF2-40B4-BE49-F238E27FC236}">
                <a16:creationId xmlns:a16="http://schemas.microsoft.com/office/drawing/2014/main" id="{823F8D82-CC7A-43E9-918B-C52E70B84C7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3903" y="4129787"/>
            <a:ext cx="532512" cy="532512"/>
          </a:xfrm>
          <a:prstGeom prst="rect">
            <a:avLst/>
          </a:prstGeom>
        </p:spPr>
      </p:pic>
      <p:pic>
        <p:nvPicPr>
          <p:cNvPr id="80" name="Picture 79" descr="datastandards.jpg">
            <a:extLst>
              <a:ext uri="{FF2B5EF4-FFF2-40B4-BE49-F238E27FC236}">
                <a16:creationId xmlns:a16="http://schemas.microsoft.com/office/drawing/2014/main" id="{830DCAB2-05E8-491C-863D-1E1246C8C1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3903" y="1412627"/>
            <a:ext cx="515420" cy="515420"/>
          </a:xfrm>
          <a:prstGeom prst="rect">
            <a:avLst/>
          </a:prstGeom>
        </p:spPr>
      </p:pic>
      <p:pic>
        <p:nvPicPr>
          <p:cNvPr id="81" name="Picture 80" descr="fieldsurveysandobservations.jpg">
            <a:extLst>
              <a:ext uri="{FF2B5EF4-FFF2-40B4-BE49-F238E27FC236}">
                <a16:creationId xmlns:a16="http://schemas.microsoft.com/office/drawing/2014/main" id="{C6CCD9E1-FCA6-4755-AB7A-D034109E7F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3903" y="4686058"/>
            <a:ext cx="524362" cy="524362"/>
          </a:xfrm>
          <a:prstGeom prst="rect">
            <a:avLst/>
          </a:prstGeom>
        </p:spPr>
      </p:pic>
      <p:pic>
        <p:nvPicPr>
          <p:cNvPr id="82" name="Picture 81" descr="persistentstorage.jpg">
            <a:extLst>
              <a:ext uri="{FF2B5EF4-FFF2-40B4-BE49-F238E27FC236}">
                <a16:creationId xmlns:a16="http://schemas.microsoft.com/office/drawing/2014/main" id="{F568B9F8-DD6D-46F5-AC55-C3E81A5C6C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3903" y="1951806"/>
            <a:ext cx="515420" cy="515420"/>
          </a:xfrm>
          <a:prstGeom prst="rect">
            <a:avLst/>
          </a:prstGeom>
        </p:spPr>
      </p:pic>
      <p:pic>
        <p:nvPicPr>
          <p:cNvPr id="83" name="Picture 82" descr="sequencesandgenomes.jpg">
            <a:extLst>
              <a:ext uri="{FF2B5EF4-FFF2-40B4-BE49-F238E27FC236}">
                <a16:creationId xmlns:a16="http://schemas.microsoft.com/office/drawing/2014/main" id="{7CB4B627-B353-4D80-A1B0-74FDE8D45F5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3903" y="5234179"/>
            <a:ext cx="541182" cy="541182"/>
          </a:xfrm>
          <a:prstGeom prst="rect">
            <a:avLst/>
          </a:prstGeom>
        </p:spPr>
      </p:pic>
      <p:pic>
        <p:nvPicPr>
          <p:cNvPr id="84" name="Picture 83" descr="policyincentives.jpg">
            <a:extLst>
              <a:ext uri="{FF2B5EF4-FFF2-40B4-BE49-F238E27FC236}">
                <a16:creationId xmlns:a16="http://schemas.microsoft.com/office/drawing/2014/main" id="{90304A5D-A55E-4BA6-9C90-1AFC81A8356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903" y="2490985"/>
            <a:ext cx="532241" cy="532241"/>
          </a:xfrm>
          <a:prstGeom prst="rect">
            <a:avLst/>
          </a:prstGeom>
        </p:spPr>
      </p:pic>
      <p:pic>
        <p:nvPicPr>
          <p:cNvPr id="85" name="Picture 84" descr="automatedremotesensed.jpg">
            <a:extLst>
              <a:ext uri="{FF2B5EF4-FFF2-40B4-BE49-F238E27FC236}">
                <a16:creationId xmlns:a16="http://schemas.microsoft.com/office/drawing/2014/main" id="{4EBEFFA7-1D44-4280-B2FF-AB7B7FDC03C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13903" y="5799116"/>
            <a:ext cx="524362" cy="524362"/>
          </a:xfrm>
          <a:prstGeom prst="rect">
            <a:avLst/>
          </a:prstGeom>
        </p:spPr>
      </p:pic>
      <p:pic>
        <p:nvPicPr>
          <p:cNvPr id="86" name="Picture 85" descr="biodiversityknowledgenetwork.jpg">
            <a:extLst>
              <a:ext uri="{FF2B5EF4-FFF2-40B4-BE49-F238E27FC236}">
                <a16:creationId xmlns:a16="http://schemas.microsoft.com/office/drawing/2014/main" id="{4565669C-8BD4-41E8-B81D-3383B7AA115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3903" y="3046985"/>
            <a:ext cx="526898" cy="526898"/>
          </a:xfrm>
          <a:prstGeom prst="rect">
            <a:avLst/>
          </a:prstGeom>
        </p:spPr>
      </p:pic>
      <p:grpSp>
        <p:nvGrpSpPr>
          <p:cNvPr id="87" name="Group 86">
            <a:extLst>
              <a:ext uri="{FF2B5EF4-FFF2-40B4-BE49-F238E27FC236}">
                <a16:creationId xmlns:a16="http://schemas.microsoft.com/office/drawing/2014/main" id="{0E7FCF3D-5BF5-49AD-ACD1-8B721C86D20B}"/>
              </a:ext>
            </a:extLst>
          </p:cNvPr>
          <p:cNvGrpSpPr/>
          <p:nvPr/>
        </p:nvGrpSpPr>
        <p:grpSpPr>
          <a:xfrm>
            <a:off x="208686" y="860673"/>
            <a:ext cx="553998" cy="5455856"/>
            <a:chOff x="208686" y="860673"/>
            <a:chExt cx="553998" cy="5455856"/>
          </a:xfrm>
        </p:grpSpPr>
        <p:sp>
          <p:nvSpPr>
            <p:cNvPr id="88" name="TextBox 87">
              <a:extLst>
                <a:ext uri="{FF2B5EF4-FFF2-40B4-BE49-F238E27FC236}">
                  <a16:creationId xmlns:a16="http://schemas.microsoft.com/office/drawing/2014/main" id="{5193D1A8-E2BA-4E99-B285-085D1FBB9AE1}"/>
                </a:ext>
              </a:extLst>
            </p:cNvPr>
            <p:cNvSpPr txBox="1"/>
            <p:nvPr/>
          </p:nvSpPr>
          <p:spPr>
            <a:xfrm>
              <a:off x="208686" y="860673"/>
              <a:ext cx="553998" cy="2713210"/>
            </a:xfrm>
            <a:prstGeom prst="rect">
              <a:avLst/>
            </a:prstGeom>
            <a:noFill/>
          </p:spPr>
          <p:txBody>
            <a:bodyPr vert="vert270" wrap="square" rtlCol="0">
              <a:spAutoFit/>
            </a:bodyPr>
            <a:lstStyle/>
            <a:p>
              <a:pPr algn="ctr"/>
              <a:r>
                <a:rPr lang="en-AU" sz="2400" b="1" dirty="0">
                  <a:solidFill>
                    <a:srgbClr val="6D806A"/>
                  </a:solidFill>
                </a:rPr>
                <a:t>CULTURE</a:t>
              </a:r>
              <a:endParaRPr lang="en-GB" sz="2400" b="1" dirty="0">
                <a:solidFill>
                  <a:srgbClr val="6D806A"/>
                </a:solidFill>
              </a:endParaRPr>
            </a:p>
          </p:txBody>
        </p:sp>
        <p:sp>
          <p:nvSpPr>
            <p:cNvPr id="89" name="TextBox 88">
              <a:extLst>
                <a:ext uri="{FF2B5EF4-FFF2-40B4-BE49-F238E27FC236}">
                  <a16:creationId xmlns:a16="http://schemas.microsoft.com/office/drawing/2014/main" id="{FB29C1C1-A2F0-4243-9695-74CA1931EC23}"/>
                </a:ext>
              </a:extLst>
            </p:cNvPr>
            <p:cNvSpPr txBox="1"/>
            <p:nvPr/>
          </p:nvSpPr>
          <p:spPr>
            <a:xfrm>
              <a:off x="208686" y="3603319"/>
              <a:ext cx="553998" cy="2713210"/>
            </a:xfrm>
            <a:prstGeom prst="rect">
              <a:avLst/>
            </a:prstGeom>
            <a:noFill/>
          </p:spPr>
          <p:txBody>
            <a:bodyPr vert="vert270" wrap="square" rtlCol="0">
              <a:spAutoFit/>
            </a:bodyPr>
            <a:lstStyle/>
            <a:p>
              <a:pPr algn="ctr"/>
              <a:r>
                <a:rPr lang="en-AU" sz="2400" b="1" dirty="0">
                  <a:solidFill>
                    <a:srgbClr val="745480"/>
                  </a:solidFill>
                </a:rPr>
                <a:t>DATA</a:t>
              </a:r>
              <a:endParaRPr lang="en-GB" sz="2400" b="1" dirty="0">
                <a:solidFill>
                  <a:srgbClr val="745480"/>
                </a:solidFill>
              </a:endParaRPr>
            </a:p>
          </p:txBody>
        </p:sp>
      </p:grpSp>
      <p:grpSp>
        <p:nvGrpSpPr>
          <p:cNvPr id="90" name="Group 89">
            <a:extLst>
              <a:ext uri="{FF2B5EF4-FFF2-40B4-BE49-F238E27FC236}">
                <a16:creationId xmlns:a16="http://schemas.microsoft.com/office/drawing/2014/main" id="{1CFA0F2F-70C1-4F9F-83B9-006389ABB3C9}"/>
              </a:ext>
            </a:extLst>
          </p:cNvPr>
          <p:cNvGrpSpPr/>
          <p:nvPr/>
        </p:nvGrpSpPr>
        <p:grpSpPr>
          <a:xfrm>
            <a:off x="4375992" y="860673"/>
            <a:ext cx="553998" cy="5455856"/>
            <a:chOff x="208686" y="860673"/>
            <a:chExt cx="553998" cy="5455856"/>
          </a:xfrm>
        </p:grpSpPr>
        <p:sp>
          <p:nvSpPr>
            <p:cNvPr id="91" name="TextBox 90">
              <a:extLst>
                <a:ext uri="{FF2B5EF4-FFF2-40B4-BE49-F238E27FC236}">
                  <a16:creationId xmlns:a16="http://schemas.microsoft.com/office/drawing/2014/main" id="{6AD0BD72-5530-441A-A7E6-8846AC9F8212}"/>
                </a:ext>
              </a:extLst>
            </p:cNvPr>
            <p:cNvSpPr txBox="1"/>
            <p:nvPr/>
          </p:nvSpPr>
          <p:spPr>
            <a:xfrm>
              <a:off x="208686" y="860673"/>
              <a:ext cx="553998" cy="2713210"/>
            </a:xfrm>
            <a:prstGeom prst="rect">
              <a:avLst/>
            </a:prstGeom>
            <a:noFill/>
          </p:spPr>
          <p:txBody>
            <a:bodyPr vert="vert270" wrap="square" rtlCol="0">
              <a:spAutoFit/>
            </a:bodyPr>
            <a:lstStyle/>
            <a:p>
              <a:pPr algn="ctr"/>
              <a:r>
                <a:rPr lang="en-AU" sz="2400" b="1" dirty="0">
                  <a:solidFill>
                    <a:srgbClr val="39617E"/>
                  </a:solidFill>
                </a:rPr>
                <a:t>EVIDENCE</a:t>
              </a:r>
              <a:endParaRPr lang="en-GB" sz="2400" b="1" dirty="0">
                <a:solidFill>
                  <a:srgbClr val="39617E"/>
                </a:solidFill>
              </a:endParaRPr>
            </a:p>
          </p:txBody>
        </p:sp>
        <p:sp>
          <p:nvSpPr>
            <p:cNvPr id="92" name="TextBox 91">
              <a:extLst>
                <a:ext uri="{FF2B5EF4-FFF2-40B4-BE49-F238E27FC236}">
                  <a16:creationId xmlns:a16="http://schemas.microsoft.com/office/drawing/2014/main" id="{00FBFAC2-E226-4972-929C-F0001A62109E}"/>
                </a:ext>
              </a:extLst>
            </p:cNvPr>
            <p:cNvSpPr txBox="1"/>
            <p:nvPr/>
          </p:nvSpPr>
          <p:spPr>
            <a:xfrm>
              <a:off x="208686" y="3603319"/>
              <a:ext cx="553998" cy="2713210"/>
            </a:xfrm>
            <a:prstGeom prst="rect">
              <a:avLst/>
            </a:prstGeom>
            <a:noFill/>
          </p:spPr>
          <p:txBody>
            <a:bodyPr vert="vert270" wrap="square" rtlCol="0">
              <a:spAutoFit/>
            </a:bodyPr>
            <a:lstStyle/>
            <a:p>
              <a:pPr algn="ctr"/>
              <a:r>
                <a:rPr lang="en-AU" sz="2400" b="1" dirty="0">
                  <a:solidFill>
                    <a:srgbClr val="863B64"/>
                  </a:solidFill>
                </a:rPr>
                <a:t>UNDERSTANDING</a:t>
              </a:r>
              <a:endParaRPr lang="en-GB" sz="2400" b="1" dirty="0">
                <a:solidFill>
                  <a:srgbClr val="863B64"/>
                </a:solidFill>
              </a:endParaRPr>
            </a:p>
          </p:txBody>
        </p:sp>
      </p:grpSp>
      <p:sp>
        <p:nvSpPr>
          <p:cNvPr id="2" name="Title 1"/>
          <p:cNvSpPr>
            <a:spLocks noGrp="1"/>
          </p:cNvSpPr>
          <p:nvPr>
            <p:ph type="title"/>
          </p:nvPr>
        </p:nvSpPr>
        <p:spPr>
          <a:xfrm>
            <a:off x="0" y="274637"/>
            <a:ext cx="9144000" cy="563563"/>
          </a:xfrm>
        </p:spPr>
        <p:txBody>
          <a:bodyPr>
            <a:normAutofit/>
          </a:bodyPr>
          <a:lstStyle/>
          <a:p>
            <a:r>
              <a:rPr lang="en-GB" dirty="0" err="1"/>
              <a:t>ExAMPLE</a:t>
            </a:r>
            <a:r>
              <a:rPr lang="en-GB" dirty="0"/>
              <a:t> GBIO Component </a:t>
            </a:r>
            <a:r>
              <a:rPr lang="en-GB" dirty="0" err="1"/>
              <a:t>AreaS</a:t>
            </a:r>
            <a:r>
              <a:rPr lang="en-GB" dirty="0"/>
              <a:t> in GBIC2</a:t>
            </a:r>
          </a:p>
        </p:txBody>
      </p:sp>
      <p:sp>
        <p:nvSpPr>
          <p:cNvPr id="3" name="Text Placeholder 2"/>
          <p:cNvSpPr>
            <a:spLocks noGrp="1"/>
          </p:cNvSpPr>
          <p:nvPr>
            <p:ph type="body" sz="quarter" idx="10"/>
          </p:nvPr>
        </p:nvSpPr>
        <p:spPr/>
        <p:txBody>
          <a:bodyPr/>
          <a:lstStyle/>
          <a:p>
            <a:endParaRPr lang="en-GB"/>
          </a:p>
        </p:txBody>
      </p:sp>
      <p:sp>
        <p:nvSpPr>
          <p:cNvPr id="4" name="TextBox 3">
            <a:extLst>
              <a:ext uri="{FF2B5EF4-FFF2-40B4-BE49-F238E27FC236}">
                <a16:creationId xmlns:a16="http://schemas.microsoft.com/office/drawing/2014/main" id="{886BBF9A-9C99-4B2F-BA29-7C3232D59B35}"/>
              </a:ext>
            </a:extLst>
          </p:cNvPr>
          <p:cNvSpPr txBox="1"/>
          <p:nvPr/>
        </p:nvSpPr>
        <p:spPr>
          <a:xfrm>
            <a:off x="1202598" y="940104"/>
            <a:ext cx="3077766" cy="369332"/>
          </a:xfrm>
          <a:prstGeom prst="rect">
            <a:avLst/>
          </a:prstGeom>
          <a:noFill/>
        </p:spPr>
        <p:txBody>
          <a:bodyPr wrap="none" rtlCol="0">
            <a:spAutoFit/>
          </a:bodyPr>
          <a:lstStyle/>
          <a:p>
            <a:r>
              <a:rPr lang="en-AU" b="1" dirty="0">
                <a:solidFill>
                  <a:srgbClr val="6D806A"/>
                </a:solidFill>
              </a:rPr>
              <a:t>Open access and reuse culture</a:t>
            </a:r>
            <a:endParaRPr lang="en-GB" b="1" dirty="0">
              <a:solidFill>
                <a:srgbClr val="6D806A"/>
              </a:solidFill>
            </a:endParaRPr>
          </a:p>
        </p:txBody>
      </p:sp>
      <p:sp>
        <p:nvSpPr>
          <p:cNvPr id="25" name="TextBox 24">
            <a:extLst>
              <a:ext uri="{FF2B5EF4-FFF2-40B4-BE49-F238E27FC236}">
                <a16:creationId xmlns:a16="http://schemas.microsoft.com/office/drawing/2014/main" id="{71763A5D-28FD-4739-B162-DE364FB066AA}"/>
              </a:ext>
            </a:extLst>
          </p:cNvPr>
          <p:cNvSpPr txBox="1"/>
          <p:nvPr/>
        </p:nvSpPr>
        <p:spPr>
          <a:xfrm>
            <a:off x="1202598" y="1488607"/>
            <a:ext cx="1621791" cy="369332"/>
          </a:xfrm>
          <a:prstGeom prst="rect">
            <a:avLst/>
          </a:prstGeom>
          <a:noFill/>
        </p:spPr>
        <p:txBody>
          <a:bodyPr wrap="none" rtlCol="0">
            <a:spAutoFit/>
          </a:bodyPr>
          <a:lstStyle/>
          <a:p>
            <a:r>
              <a:rPr lang="en-AU" b="1" dirty="0">
                <a:solidFill>
                  <a:srgbClr val="6D806A"/>
                </a:solidFill>
              </a:rPr>
              <a:t>Data standards</a:t>
            </a:r>
            <a:endParaRPr lang="en-GB" b="1" dirty="0">
              <a:solidFill>
                <a:srgbClr val="6D806A"/>
              </a:solidFill>
            </a:endParaRPr>
          </a:p>
        </p:txBody>
      </p:sp>
      <p:sp>
        <p:nvSpPr>
          <p:cNvPr id="26" name="TextBox 25">
            <a:extLst>
              <a:ext uri="{FF2B5EF4-FFF2-40B4-BE49-F238E27FC236}">
                <a16:creationId xmlns:a16="http://schemas.microsoft.com/office/drawing/2014/main" id="{7BCD4802-AFE8-4F17-9FC3-66830CC814F5}"/>
              </a:ext>
            </a:extLst>
          </p:cNvPr>
          <p:cNvSpPr txBox="1"/>
          <p:nvPr/>
        </p:nvSpPr>
        <p:spPr>
          <a:xfrm>
            <a:off x="1202598" y="2037110"/>
            <a:ext cx="3199081" cy="369332"/>
          </a:xfrm>
          <a:prstGeom prst="rect">
            <a:avLst/>
          </a:prstGeom>
          <a:noFill/>
        </p:spPr>
        <p:txBody>
          <a:bodyPr wrap="none" rtlCol="0">
            <a:spAutoFit/>
          </a:bodyPr>
          <a:lstStyle/>
          <a:p>
            <a:r>
              <a:rPr lang="en-AU" b="1" dirty="0">
                <a:solidFill>
                  <a:srgbClr val="6D806A"/>
                </a:solidFill>
              </a:rPr>
              <a:t>Persistent storage and archives</a:t>
            </a:r>
            <a:endParaRPr lang="en-GB" b="1" dirty="0">
              <a:solidFill>
                <a:srgbClr val="6D806A"/>
              </a:solidFill>
            </a:endParaRPr>
          </a:p>
        </p:txBody>
      </p:sp>
      <p:sp>
        <p:nvSpPr>
          <p:cNvPr id="30" name="TextBox 29">
            <a:extLst>
              <a:ext uri="{FF2B5EF4-FFF2-40B4-BE49-F238E27FC236}">
                <a16:creationId xmlns:a16="http://schemas.microsoft.com/office/drawing/2014/main" id="{DD63C042-8DC3-4F0F-B8BC-7DC85731220A}"/>
              </a:ext>
            </a:extLst>
          </p:cNvPr>
          <p:cNvSpPr txBox="1"/>
          <p:nvPr/>
        </p:nvSpPr>
        <p:spPr>
          <a:xfrm>
            <a:off x="1202598" y="2585613"/>
            <a:ext cx="1760482" cy="369332"/>
          </a:xfrm>
          <a:prstGeom prst="rect">
            <a:avLst/>
          </a:prstGeom>
          <a:noFill/>
        </p:spPr>
        <p:txBody>
          <a:bodyPr wrap="none" rtlCol="0">
            <a:spAutoFit/>
          </a:bodyPr>
          <a:lstStyle/>
          <a:p>
            <a:r>
              <a:rPr lang="en-AU" b="1" dirty="0">
                <a:solidFill>
                  <a:srgbClr val="6D806A"/>
                </a:solidFill>
              </a:rPr>
              <a:t>Policy incentives</a:t>
            </a:r>
            <a:endParaRPr lang="en-GB" b="1" dirty="0">
              <a:solidFill>
                <a:srgbClr val="6D806A"/>
              </a:solidFill>
            </a:endParaRPr>
          </a:p>
        </p:txBody>
      </p:sp>
      <p:sp>
        <p:nvSpPr>
          <p:cNvPr id="35" name="TextBox 34">
            <a:extLst>
              <a:ext uri="{FF2B5EF4-FFF2-40B4-BE49-F238E27FC236}">
                <a16:creationId xmlns:a16="http://schemas.microsoft.com/office/drawing/2014/main" id="{89155C8A-B80A-487A-8B92-692919609E6D}"/>
              </a:ext>
            </a:extLst>
          </p:cNvPr>
          <p:cNvSpPr txBox="1"/>
          <p:nvPr/>
        </p:nvSpPr>
        <p:spPr>
          <a:xfrm>
            <a:off x="1202598" y="3134116"/>
            <a:ext cx="3265446" cy="369332"/>
          </a:xfrm>
          <a:prstGeom prst="rect">
            <a:avLst/>
          </a:prstGeom>
          <a:noFill/>
        </p:spPr>
        <p:txBody>
          <a:bodyPr wrap="none" rtlCol="0">
            <a:spAutoFit/>
          </a:bodyPr>
          <a:lstStyle/>
          <a:p>
            <a:r>
              <a:rPr lang="en-AU" b="1" u="sng" dirty="0">
                <a:solidFill>
                  <a:srgbClr val="6D806A"/>
                </a:solidFill>
              </a:rPr>
              <a:t>Biodiversity knowledge network</a:t>
            </a:r>
            <a:endParaRPr lang="en-GB" b="1" u="sng" dirty="0">
              <a:solidFill>
                <a:srgbClr val="6D806A"/>
              </a:solidFill>
            </a:endParaRPr>
          </a:p>
        </p:txBody>
      </p:sp>
      <p:sp>
        <p:nvSpPr>
          <p:cNvPr id="40" name="TextBox 39">
            <a:extLst>
              <a:ext uri="{FF2B5EF4-FFF2-40B4-BE49-F238E27FC236}">
                <a16:creationId xmlns:a16="http://schemas.microsoft.com/office/drawing/2014/main" id="{B8BACA1C-329E-484E-A2EE-D656AC159936}"/>
              </a:ext>
            </a:extLst>
          </p:cNvPr>
          <p:cNvSpPr txBox="1"/>
          <p:nvPr/>
        </p:nvSpPr>
        <p:spPr>
          <a:xfrm>
            <a:off x="1202598" y="3682619"/>
            <a:ext cx="2064861" cy="369332"/>
          </a:xfrm>
          <a:prstGeom prst="rect">
            <a:avLst/>
          </a:prstGeom>
          <a:noFill/>
        </p:spPr>
        <p:txBody>
          <a:bodyPr wrap="none" rtlCol="0">
            <a:spAutoFit/>
          </a:bodyPr>
          <a:lstStyle/>
          <a:p>
            <a:r>
              <a:rPr lang="en-AU" b="1" u="sng" dirty="0">
                <a:solidFill>
                  <a:srgbClr val="745480"/>
                </a:solidFill>
              </a:rPr>
              <a:t>Published materials</a:t>
            </a:r>
            <a:endParaRPr lang="en-GB" b="1" u="sng" dirty="0">
              <a:solidFill>
                <a:srgbClr val="745480"/>
              </a:solidFill>
            </a:endParaRPr>
          </a:p>
        </p:txBody>
      </p:sp>
      <p:sp>
        <p:nvSpPr>
          <p:cNvPr id="45" name="TextBox 44">
            <a:extLst>
              <a:ext uri="{FF2B5EF4-FFF2-40B4-BE49-F238E27FC236}">
                <a16:creationId xmlns:a16="http://schemas.microsoft.com/office/drawing/2014/main" id="{DFC792B5-6351-44DE-92AE-16AA5DDCD09A}"/>
              </a:ext>
            </a:extLst>
          </p:cNvPr>
          <p:cNvSpPr txBox="1"/>
          <p:nvPr/>
        </p:nvSpPr>
        <p:spPr>
          <a:xfrm>
            <a:off x="1202598" y="4231122"/>
            <a:ext cx="2694969" cy="369332"/>
          </a:xfrm>
          <a:prstGeom prst="rect">
            <a:avLst/>
          </a:prstGeom>
          <a:noFill/>
        </p:spPr>
        <p:txBody>
          <a:bodyPr wrap="none" rtlCol="0">
            <a:spAutoFit/>
          </a:bodyPr>
          <a:lstStyle/>
          <a:p>
            <a:r>
              <a:rPr lang="en-AU" b="1" dirty="0">
                <a:solidFill>
                  <a:srgbClr val="745480"/>
                </a:solidFill>
              </a:rPr>
              <a:t>Collections and specimens</a:t>
            </a:r>
            <a:endParaRPr lang="en-GB" b="1" dirty="0">
              <a:solidFill>
                <a:srgbClr val="745480"/>
              </a:solidFill>
            </a:endParaRPr>
          </a:p>
        </p:txBody>
      </p:sp>
      <p:sp>
        <p:nvSpPr>
          <p:cNvPr id="50" name="TextBox 49">
            <a:extLst>
              <a:ext uri="{FF2B5EF4-FFF2-40B4-BE49-F238E27FC236}">
                <a16:creationId xmlns:a16="http://schemas.microsoft.com/office/drawing/2014/main" id="{43D3572F-C5C2-427F-9FF1-EBC436A6778D}"/>
              </a:ext>
            </a:extLst>
          </p:cNvPr>
          <p:cNvSpPr txBox="1"/>
          <p:nvPr/>
        </p:nvSpPr>
        <p:spPr>
          <a:xfrm>
            <a:off x="1202598" y="4779625"/>
            <a:ext cx="3170804" cy="369332"/>
          </a:xfrm>
          <a:prstGeom prst="rect">
            <a:avLst/>
          </a:prstGeom>
          <a:noFill/>
        </p:spPr>
        <p:txBody>
          <a:bodyPr wrap="none" rtlCol="0">
            <a:spAutoFit/>
          </a:bodyPr>
          <a:lstStyle/>
          <a:p>
            <a:r>
              <a:rPr lang="en-AU" b="1" dirty="0">
                <a:solidFill>
                  <a:srgbClr val="745480"/>
                </a:solidFill>
              </a:rPr>
              <a:t>Field surveys and observations</a:t>
            </a:r>
            <a:endParaRPr lang="en-GB" b="1" dirty="0">
              <a:solidFill>
                <a:srgbClr val="745480"/>
              </a:solidFill>
            </a:endParaRPr>
          </a:p>
        </p:txBody>
      </p:sp>
      <p:sp>
        <p:nvSpPr>
          <p:cNvPr id="51" name="TextBox 50">
            <a:extLst>
              <a:ext uri="{FF2B5EF4-FFF2-40B4-BE49-F238E27FC236}">
                <a16:creationId xmlns:a16="http://schemas.microsoft.com/office/drawing/2014/main" id="{28475593-C958-4C22-9745-26337CDD402A}"/>
              </a:ext>
            </a:extLst>
          </p:cNvPr>
          <p:cNvSpPr txBox="1"/>
          <p:nvPr/>
        </p:nvSpPr>
        <p:spPr>
          <a:xfrm>
            <a:off x="1202598" y="5328128"/>
            <a:ext cx="2505494" cy="369332"/>
          </a:xfrm>
          <a:prstGeom prst="rect">
            <a:avLst/>
          </a:prstGeom>
          <a:noFill/>
        </p:spPr>
        <p:txBody>
          <a:bodyPr wrap="none" rtlCol="0">
            <a:spAutoFit/>
          </a:bodyPr>
          <a:lstStyle/>
          <a:p>
            <a:r>
              <a:rPr lang="en-AU" b="1" dirty="0">
                <a:solidFill>
                  <a:srgbClr val="745480"/>
                </a:solidFill>
              </a:rPr>
              <a:t>Sequences and genomes</a:t>
            </a:r>
            <a:endParaRPr lang="en-GB" b="1" dirty="0">
              <a:solidFill>
                <a:srgbClr val="745480"/>
              </a:solidFill>
            </a:endParaRPr>
          </a:p>
        </p:txBody>
      </p:sp>
      <p:sp>
        <p:nvSpPr>
          <p:cNvPr id="52" name="TextBox 51">
            <a:extLst>
              <a:ext uri="{FF2B5EF4-FFF2-40B4-BE49-F238E27FC236}">
                <a16:creationId xmlns:a16="http://schemas.microsoft.com/office/drawing/2014/main" id="{8896D965-DFA3-4312-BEEB-2053A15E9169}"/>
              </a:ext>
            </a:extLst>
          </p:cNvPr>
          <p:cNvSpPr txBox="1"/>
          <p:nvPr/>
        </p:nvSpPr>
        <p:spPr>
          <a:xfrm>
            <a:off x="1202597" y="5876631"/>
            <a:ext cx="3293165" cy="369332"/>
          </a:xfrm>
          <a:prstGeom prst="rect">
            <a:avLst/>
          </a:prstGeom>
          <a:noFill/>
        </p:spPr>
        <p:txBody>
          <a:bodyPr wrap="square" rtlCol="0">
            <a:spAutoFit/>
          </a:bodyPr>
          <a:lstStyle/>
          <a:p>
            <a:r>
              <a:rPr lang="en-AU" b="1" dirty="0">
                <a:solidFill>
                  <a:srgbClr val="745480"/>
                </a:solidFill>
              </a:rPr>
              <a:t>Remote-sensed observations</a:t>
            </a:r>
            <a:endParaRPr lang="en-GB" b="1" dirty="0">
              <a:solidFill>
                <a:srgbClr val="745480"/>
              </a:solidFill>
            </a:endParaRPr>
          </a:p>
        </p:txBody>
      </p:sp>
      <p:sp>
        <p:nvSpPr>
          <p:cNvPr id="53" name="TextBox 52">
            <a:extLst>
              <a:ext uri="{FF2B5EF4-FFF2-40B4-BE49-F238E27FC236}">
                <a16:creationId xmlns:a16="http://schemas.microsoft.com/office/drawing/2014/main" id="{07F101B3-90A2-4CC8-9A62-152DB2A0C302}"/>
              </a:ext>
            </a:extLst>
          </p:cNvPr>
          <p:cNvSpPr txBox="1"/>
          <p:nvPr/>
        </p:nvSpPr>
        <p:spPr>
          <a:xfrm>
            <a:off x="5401971" y="940104"/>
            <a:ext cx="3118354" cy="369332"/>
          </a:xfrm>
          <a:prstGeom prst="rect">
            <a:avLst/>
          </a:prstGeom>
          <a:noFill/>
        </p:spPr>
        <p:txBody>
          <a:bodyPr wrap="none" rtlCol="0">
            <a:spAutoFit/>
          </a:bodyPr>
          <a:lstStyle/>
          <a:p>
            <a:r>
              <a:rPr lang="en-AU" b="1" dirty="0">
                <a:solidFill>
                  <a:srgbClr val="39617E"/>
                </a:solidFill>
              </a:rPr>
              <a:t>Fitness-for-use and annotation</a:t>
            </a:r>
            <a:endParaRPr lang="en-GB" b="1" dirty="0">
              <a:solidFill>
                <a:srgbClr val="39617E"/>
              </a:solidFill>
            </a:endParaRPr>
          </a:p>
        </p:txBody>
      </p:sp>
      <p:sp>
        <p:nvSpPr>
          <p:cNvPr id="54" name="TextBox 53">
            <a:extLst>
              <a:ext uri="{FF2B5EF4-FFF2-40B4-BE49-F238E27FC236}">
                <a16:creationId xmlns:a16="http://schemas.microsoft.com/office/drawing/2014/main" id="{0B548C86-56B5-436E-9BF1-B699456D8D2F}"/>
              </a:ext>
            </a:extLst>
          </p:cNvPr>
          <p:cNvSpPr txBox="1"/>
          <p:nvPr/>
        </p:nvSpPr>
        <p:spPr>
          <a:xfrm>
            <a:off x="5401971" y="1488607"/>
            <a:ext cx="2307683" cy="369332"/>
          </a:xfrm>
          <a:prstGeom prst="rect">
            <a:avLst/>
          </a:prstGeom>
          <a:noFill/>
        </p:spPr>
        <p:txBody>
          <a:bodyPr wrap="none" rtlCol="0">
            <a:spAutoFit/>
          </a:bodyPr>
          <a:lstStyle/>
          <a:p>
            <a:r>
              <a:rPr lang="en-AU" b="1" dirty="0">
                <a:solidFill>
                  <a:srgbClr val="39617E"/>
                </a:solidFill>
              </a:rPr>
              <a:t>Taxonomic framework</a:t>
            </a:r>
            <a:endParaRPr lang="en-GB" b="1" dirty="0">
              <a:solidFill>
                <a:srgbClr val="39617E"/>
              </a:solidFill>
            </a:endParaRPr>
          </a:p>
        </p:txBody>
      </p:sp>
      <p:sp>
        <p:nvSpPr>
          <p:cNvPr id="55" name="TextBox 54">
            <a:extLst>
              <a:ext uri="{FF2B5EF4-FFF2-40B4-BE49-F238E27FC236}">
                <a16:creationId xmlns:a16="http://schemas.microsoft.com/office/drawing/2014/main" id="{E4A44663-9B98-4AD1-8A6B-42B36165E75D}"/>
              </a:ext>
            </a:extLst>
          </p:cNvPr>
          <p:cNvSpPr txBox="1"/>
          <p:nvPr/>
        </p:nvSpPr>
        <p:spPr>
          <a:xfrm>
            <a:off x="5401971" y="2037110"/>
            <a:ext cx="2756460" cy="369332"/>
          </a:xfrm>
          <a:prstGeom prst="rect">
            <a:avLst/>
          </a:prstGeom>
          <a:noFill/>
        </p:spPr>
        <p:txBody>
          <a:bodyPr wrap="none" rtlCol="0">
            <a:spAutoFit/>
          </a:bodyPr>
          <a:lstStyle/>
          <a:p>
            <a:r>
              <a:rPr lang="en-AU" b="1" u="sng" dirty="0">
                <a:solidFill>
                  <a:srgbClr val="39617E"/>
                </a:solidFill>
              </a:rPr>
              <a:t>Integrated occurrence data</a:t>
            </a:r>
            <a:endParaRPr lang="en-GB" b="1" u="sng" dirty="0">
              <a:solidFill>
                <a:srgbClr val="39617E"/>
              </a:solidFill>
            </a:endParaRPr>
          </a:p>
        </p:txBody>
      </p:sp>
      <p:sp>
        <p:nvSpPr>
          <p:cNvPr id="56" name="TextBox 55">
            <a:extLst>
              <a:ext uri="{FF2B5EF4-FFF2-40B4-BE49-F238E27FC236}">
                <a16:creationId xmlns:a16="http://schemas.microsoft.com/office/drawing/2014/main" id="{5E87BC28-4D22-4678-AE8C-EF4AC180900C}"/>
              </a:ext>
            </a:extLst>
          </p:cNvPr>
          <p:cNvSpPr txBox="1"/>
          <p:nvPr/>
        </p:nvSpPr>
        <p:spPr>
          <a:xfrm>
            <a:off x="5401971" y="2585613"/>
            <a:ext cx="2953309" cy="369332"/>
          </a:xfrm>
          <a:prstGeom prst="rect">
            <a:avLst/>
          </a:prstGeom>
          <a:noFill/>
        </p:spPr>
        <p:txBody>
          <a:bodyPr wrap="none" rtlCol="0">
            <a:spAutoFit/>
          </a:bodyPr>
          <a:lstStyle/>
          <a:p>
            <a:r>
              <a:rPr lang="en-AU" b="1" dirty="0">
                <a:solidFill>
                  <a:srgbClr val="39617E"/>
                </a:solidFill>
              </a:rPr>
              <a:t>Aggregated species trait data</a:t>
            </a:r>
            <a:endParaRPr lang="en-GB" b="1" dirty="0">
              <a:solidFill>
                <a:srgbClr val="39617E"/>
              </a:solidFill>
            </a:endParaRPr>
          </a:p>
        </p:txBody>
      </p:sp>
      <p:sp>
        <p:nvSpPr>
          <p:cNvPr id="57" name="TextBox 56">
            <a:extLst>
              <a:ext uri="{FF2B5EF4-FFF2-40B4-BE49-F238E27FC236}">
                <a16:creationId xmlns:a16="http://schemas.microsoft.com/office/drawing/2014/main" id="{6995E90C-94D2-4B48-8ED0-AB914D0E4844}"/>
              </a:ext>
            </a:extLst>
          </p:cNvPr>
          <p:cNvSpPr txBox="1"/>
          <p:nvPr/>
        </p:nvSpPr>
        <p:spPr>
          <a:xfrm>
            <a:off x="5401971" y="3134116"/>
            <a:ext cx="3423117" cy="369332"/>
          </a:xfrm>
          <a:prstGeom prst="rect">
            <a:avLst/>
          </a:prstGeom>
          <a:noFill/>
        </p:spPr>
        <p:txBody>
          <a:bodyPr wrap="none" rtlCol="0">
            <a:spAutoFit/>
          </a:bodyPr>
          <a:lstStyle/>
          <a:p>
            <a:r>
              <a:rPr lang="en-AU" b="1" dirty="0">
                <a:solidFill>
                  <a:srgbClr val="39617E"/>
                </a:solidFill>
              </a:rPr>
              <a:t>Comprehensive knowledge access</a:t>
            </a:r>
            <a:endParaRPr lang="en-GB" b="1" dirty="0">
              <a:solidFill>
                <a:srgbClr val="39617E"/>
              </a:solidFill>
            </a:endParaRPr>
          </a:p>
        </p:txBody>
      </p:sp>
      <p:sp>
        <p:nvSpPr>
          <p:cNvPr id="58" name="TextBox 57">
            <a:extLst>
              <a:ext uri="{FF2B5EF4-FFF2-40B4-BE49-F238E27FC236}">
                <a16:creationId xmlns:a16="http://schemas.microsoft.com/office/drawing/2014/main" id="{AD1952C3-F4A5-43CB-9769-1622FCADD6D9}"/>
              </a:ext>
            </a:extLst>
          </p:cNvPr>
          <p:cNvSpPr txBox="1"/>
          <p:nvPr/>
        </p:nvSpPr>
        <p:spPr>
          <a:xfrm>
            <a:off x="5401971" y="3682619"/>
            <a:ext cx="2863028" cy="369332"/>
          </a:xfrm>
          <a:prstGeom prst="rect">
            <a:avLst/>
          </a:prstGeom>
          <a:noFill/>
        </p:spPr>
        <p:txBody>
          <a:bodyPr wrap="none" rtlCol="0">
            <a:spAutoFit/>
          </a:bodyPr>
          <a:lstStyle/>
          <a:p>
            <a:r>
              <a:rPr lang="en-AU" b="1" dirty="0">
                <a:solidFill>
                  <a:srgbClr val="863B64"/>
                </a:solidFill>
              </a:rPr>
              <a:t>Multiscale spatial modelling</a:t>
            </a:r>
            <a:endParaRPr lang="en-GB" b="1" dirty="0">
              <a:solidFill>
                <a:srgbClr val="863B64"/>
              </a:solidFill>
            </a:endParaRPr>
          </a:p>
        </p:txBody>
      </p:sp>
      <p:sp>
        <p:nvSpPr>
          <p:cNvPr id="59" name="TextBox 58">
            <a:extLst>
              <a:ext uri="{FF2B5EF4-FFF2-40B4-BE49-F238E27FC236}">
                <a16:creationId xmlns:a16="http://schemas.microsoft.com/office/drawing/2014/main" id="{C953D592-28B0-4AEE-95F7-B44C67F51A5B}"/>
              </a:ext>
            </a:extLst>
          </p:cNvPr>
          <p:cNvSpPr txBox="1"/>
          <p:nvPr/>
        </p:nvSpPr>
        <p:spPr>
          <a:xfrm>
            <a:off x="5401971" y="4231122"/>
            <a:ext cx="2354171" cy="369332"/>
          </a:xfrm>
          <a:prstGeom prst="rect">
            <a:avLst/>
          </a:prstGeom>
          <a:noFill/>
        </p:spPr>
        <p:txBody>
          <a:bodyPr wrap="none" rtlCol="0">
            <a:spAutoFit/>
          </a:bodyPr>
          <a:lstStyle/>
          <a:p>
            <a:r>
              <a:rPr lang="en-AU" b="1" u="sng" dirty="0">
                <a:solidFill>
                  <a:srgbClr val="863B64"/>
                </a:solidFill>
              </a:rPr>
              <a:t>Trends and predictions</a:t>
            </a:r>
            <a:endParaRPr lang="en-GB" b="1" u="sng" dirty="0">
              <a:solidFill>
                <a:srgbClr val="863B64"/>
              </a:solidFill>
            </a:endParaRPr>
          </a:p>
        </p:txBody>
      </p:sp>
      <p:sp>
        <p:nvSpPr>
          <p:cNvPr id="60" name="TextBox 59">
            <a:extLst>
              <a:ext uri="{FF2B5EF4-FFF2-40B4-BE49-F238E27FC236}">
                <a16:creationId xmlns:a16="http://schemas.microsoft.com/office/drawing/2014/main" id="{EE5152AE-D93F-4F03-9B72-9C278EAECE1B}"/>
              </a:ext>
            </a:extLst>
          </p:cNvPr>
          <p:cNvSpPr txBox="1"/>
          <p:nvPr/>
        </p:nvSpPr>
        <p:spPr>
          <a:xfrm>
            <a:off x="5401971" y="4779625"/>
            <a:ext cx="2923749" cy="369332"/>
          </a:xfrm>
          <a:prstGeom prst="rect">
            <a:avLst/>
          </a:prstGeom>
          <a:noFill/>
        </p:spPr>
        <p:txBody>
          <a:bodyPr wrap="none" rtlCol="0">
            <a:spAutoFit/>
          </a:bodyPr>
          <a:lstStyle/>
          <a:p>
            <a:r>
              <a:rPr lang="en-AU" b="1" dirty="0">
                <a:solidFill>
                  <a:srgbClr val="863B64"/>
                </a:solidFill>
              </a:rPr>
              <a:t>Modelling biological systems</a:t>
            </a:r>
            <a:endParaRPr lang="en-GB" b="1" dirty="0">
              <a:solidFill>
                <a:srgbClr val="863B64"/>
              </a:solidFill>
            </a:endParaRPr>
          </a:p>
        </p:txBody>
      </p:sp>
      <p:sp>
        <p:nvSpPr>
          <p:cNvPr id="61" name="TextBox 60">
            <a:extLst>
              <a:ext uri="{FF2B5EF4-FFF2-40B4-BE49-F238E27FC236}">
                <a16:creationId xmlns:a16="http://schemas.microsoft.com/office/drawing/2014/main" id="{90123D00-7B95-49BD-8B37-71A64EFE14E3}"/>
              </a:ext>
            </a:extLst>
          </p:cNvPr>
          <p:cNvSpPr txBox="1"/>
          <p:nvPr/>
        </p:nvSpPr>
        <p:spPr>
          <a:xfrm>
            <a:off x="5401971" y="5328128"/>
            <a:ext cx="3207160" cy="369332"/>
          </a:xfrm>
          <a:prstGeom prst="rect">
            <a:avLst/>
          </a:prstGeom>
          <a:noFill/>
        </p:spPr>
        <p:txBody>
          <a:bodyPr wrap="none" rtlCol="0">
            <a:spAutoFit/>
          </a:bodyPr>
          <a:lstStyle/>
          <a:p>
            <a:r>
              <a:rPr lang="en-AU" b="1" dirty="0">
                <a:solidFill>
                  <a:srgbClr val="863B64"/>
                </a:solidFill>
              </a:rPr>
              <a:t>Visualization and dissemination</a:t>
            </a:r>
            <a:endParaRPr lang="en-GB" b="1" dirty="0">
              <a:solidFill>
                <a:srgbClr val="863B64"/>
              </a:solidFill>
            </a:endParaRPr>
          </a:p>
        </p:txBody>
      </p:sp>
      <p:sp>
        <p:nvSpPr>
          <p:cNvPr id="62" name="TextBox 61">
            <a:extLst>
              <a:ext uri="{FF2B5EF4-FFF2-40B4-BE49-F238E27FC236}">
                <a16:creationId xmlns:a16="http://schemas.microsoft.com/office/drawing/2014/main" id="{43BAB705-7DF0-41E6-8908-0BF909BEEEEB}"/>
              </a:ext>
            </a:extLst>
          </p:cNvPr>
          <p:cNvSpPr txBox="1"/>
          <p:nvPr/>
        </p:nvSpPr>
        <p:spPr>
          <a:xfrm>
            <a:off x="5401970" y="5876631"/>
            <a:ext cx="3379387" cy="369332"/>
          </a:xfrm>
          <a:prstGeom prst="rect">
            <a:avLst/>
          </a:prstGeom>
          <a:noFill/>
        </p:spPr>
        <p:txBody>
          <a:bodyPr wrap="square" rtlCol="0">
            <a:spAutoFit/>
          </a:bodyPr>
          <a:lstStyle/>
          <a:p>
            <a:r>
              <a:rPr lang="en-AU" b="1" dirty="0">
                <a:solidFill>
                  <a:srgbClr val="863B64"/>
                </a:solidFill>
              </a:rPr>
              <a:t>Prioritizing new data capture</a:t>
            </a:r>
            <a:endParaRPr lang="en-GB" b="1" dirty="0">
              <a:solidFill>
                <a:srgbClr val="863B64"/>
              </a:solidFill>
            </a:endParaRPr>
          </a:p>
        </p:txBody>
      </p:sp>
      <p:sp>
        <p:nvSpPr>
          <p:cNvPr id="5" name="Rectangle 4">
            <a:extLst>
              <a:ext uri="{FF2B5EF4-FFF2-40B4-BE49-F238E27FC236}">
                <a16:creationId xmlns:a16="http://schemas.microsoft.com/office/drawing/2014/main" id="{2732F7B7-CD7B-484C-8C57-3EBCB629B3D6}"/>
              </a:ext>
            </a:extLst>
          </p:cNvPr>
          <p:cNvSpPr/>
          <p:nvPr/>
        </p:nvSpPr>
        <p:spPr>
          <a:xfrm>
            <a:off x="623674" y="838200"/>
            <a:ext cx="3872087" cy="2185026"/>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391FD88C-039E-4AE7-AE9F-E370E93FC336}"/>
              </a:ext>
            </a:extLst>
          </p:cNvPr>
          <p:cNvSpPr/>
          <p:nvPr/>
        </p:nvSpPr>
        <p:spPr>
          <a:xfrm>
            <a:off x="623674" y="4108039"/>
            <a:ext cx="3872087" cy="2185026"/>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B3270A3A-069F-4B4F-8416-5DE3C0568A55}"/>
              </a:ext>
            </a:extLst>
          </p:cNvPr>
          <p:cNvSpPr/>
          <p:nvPr/>
        </p:nvSpPr>
        <p:spPr>
          <a:xfrm>
            <a:off x="4868393" y="799475"/>
            <a:ext cx="4145142" cy="1123538"/>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9065A52A-E234-41A4-9F65-3B5A8D1D6594}"/>
              </a:ext>
            </a:extLst>
          </p:cNvPr>
          <p:cNvSpPr/>
          <p:nvPr/>
        </p:nvSpPr>
        <p:spPr>
          <a:xfrm>
            <a:off x="4868393" y="2481827"/>
            <a:ext cx="4145142" cy="1664541"/>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3818CDD4-DA5B-4896-8DE2-AECF780452A3}"/>
              </a:ext>
            </a:extLst>
          </p:cNvPr>
          <p:cNvSpPr/>
          <p:nvPr/>
        </p:nvSpPr>
        <p:spPr>
          <a:xfrm>
            <a:off x="4868393" y="4702919"/>
            <a:ext cx="4145142" cy="1646234"/>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20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ormAutofit/>
          </a:bodyPr>
          <a:lstStyle/>
          <a:p>
            <a:r>
              <a:rPr lang="en-GB" dirty="0"/>
              <a:t>GBIC2: Component Roadmaps</a:t>
            </a:r>
          </a:p>
        </p:txBody>
      </p:sp>
      <p:sp>
        <p:nvSpPr>
          <p:cNvPr id="3" name="Text Placeholder 2"/>
          <p:cNvSpPr>
            <a:spLocks noGrp="1"/>
          </p:cNvSpPr>
          <p:nvPr>
            <p:ph type="body" sz="quarter" idx="10"/>
          </p:nvPr>
        </p:nvSpPr>
        <p:spPr/>
        <p:txBody>
          <a:bodyPr/>
          <a:lstStyle/>
          <a:p>
            <a:endParaRPr lang="en-GB" dirty="0"/>
          </a:p>
        </p:txBody>
      </p:sp>
      <p:sp>
        <p:nvSpPr>
          <p:cNvPr id="92" name="Content Placeholder 2"/>
          <p:cNvSpPr txBox="1">
            <a:spLocks/>
          </p:cNvSpPr>
          <p:nvPr/>
        </p:nvSpPr>
        <p:spPr>
          <a:xfrm>
            <a:off x="655337" y="1994297"/>
            <a:ext cx="7946572" cy="5177646"/>
          </a:xfrm>
          <a:prstGeom prst="rect">
            <a:avLst/>
          </a:prstGeom>
        </p:spPr>
        <p:txBody>
          <a:bodyPr>
            <a:normAutofit/>
          </a:bodyPr>
          <a:lstStyle>
            <a:lvl1pPr marL="0" indent="0" algn="l" defTabSz="457200" rtl="0" eaLnBrk="1" latinLnBrk="0" hangingPunct="1">
              <a:spcBef>
                <a:spcPct val="20000"/>
              </a:spcBef>
              <a:buFont typeface="Arial"/>
              <a:buNone/>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AU" sz="2800" dirty="0"/>
              <a:t>Define deliverables to be achieved</a:t>
            </a:r>
          </a:p>
          <a:p>
            <a:pPr marL="514350" indent="-514350">
              <a:buFont typeface="+mj-lt"/>
              <a:buAutoNum type="arabicPeriod"/>
            </a:pPr>
            <a:r>
              <a:rPr lang="en-AU" sz="2800" dirty="0"/>
              <a:t>Identify known challenges and issues</a:t>
            </a:r>
          </a:p>
          <a:p>
            <a:pPr marL="514350" indent="-514350">
              <a:buFont typeface="+mj-lt"/>
              <a:buAutoNum type="arabicPeriod"/>
            </a:pPr>
            <a:r>
              <a:rPr lang="en-AU" sz="2800" dirty="0"/>
              <a:t>Document existing standards and best practices</a:t>
            </a:r>
          </a:p>
          <a:p>
            <a:pPr marL="514350" indent="-514350">
              <a:buFont typeface="+mj-lt"/>
              <a:buAutoNum type="arabicPeriod"/>
            </a:pPr>
            <a:r>
              <a:rPr lang="en-AU" sz="2800" dirty="0"/>
              <a:t>Identify existing infrastructures or tools for adoption/support/enhancement as components</a:t>
            </a:r>
          </a:p>
          <a:p>
            <a:pPr marL="514350" indent="-514350">
              <a:buFont typeface="+mj-lt"/>
              <a:buAutoNum type="arabicPeriod"/>
            </a:pPr>
            <a:r>
              <a:rPr lang="en-AU" sz="2800" dirty="0"/>
              <a:t>Identify and describe missing components and required services</a:t>
            </a:r>
          </a:p>
          <a:p>
            <a:pPr marL="514350" indent="-514350">
              <a:buFont typeface="+mj-lt"/>
              <a:buAutoNum type="arabicPeriod"/>
            </a:pPr>
            <a:r>
              <a:rPr lang="en-AU" sz="2800" dirty="0"/>
              <a:t>Identify dependencies or overlaps with other GBIO component areas</a:t>
            </a:r>
          </a:p>
          <a:p>
            <a:pPr marL="514350" indent="-514350">
              <a:buFont typeface="+mj-lt"/>
              <a:buAutoNum type="arabicPeriod"/>
            </a:pPr>
            <a:endParaRPr lang="en-AU" sz="2800" dirty="0"/>
          </a:p>
        </p:txBody>
      </p:sp>
      <p:grpSp>
        <p:nvGrpSpPr>
          <p:cNvPr id="12" name="Group 11"/>
          <p:cNvGrpSpPr/>
          <p:nvPr/>
        </p:nvGrpSpPr>
        <p:grpSpPr>
          <a:xfrm>
            <a:off x="857293" y="860602"/>
            <a:ext cx="7429414" cy="1074056"/>
            <a:chOff x="703655" y="806172"/>
            <a:chExt cx="7429414" cy="1074056"/>
          </a:xfrm>
        </p:grpSpPr>
        <p:grpSp>
          <p:nvGrpSpPr>
            <p:cNvPr id="38" name="Group 37"/>
            <p:cNvGrpSpPr/>
            <p:nvPr/>
          </p:nvGrpSpPr>
          <p:grpSpPr>
            <a:xfrm>
              <a:off x="7506951" y="929200"/>
              <a:ext cx="626118" cy="828000"/>
              <a:chOff x="3657358" y="3412273"/>
              <a:chExt cx="626118" cy="828000"/>
            </a:xfrm>
          </p:grpSpPr>
          <p:sp>
            <p:nvSpPr>
              <p:cNvPr id="34" name="Folded Corner 33"/>
              <p:cNvSpPr/>
              <p:nvPr/>
            </p:nvSpPr>
            <p:spPr>
              <a:xfrm>
                <a:off x="3657358" y="3412273"/>
                <a:ext cx="626118" cy="828000"/>
              </a:xfrm>
              <a:prstGeom prst="foldedCorner">
                <a:avLst>
                  <a:gd name="adj" fmla="val 36139"/>
                </a:avLst>
              </a:prstGeom>
              <a:ln w="38100">
                <a:solidFill>
                  <a:srgbClr val="6D806A"/>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0" name="Picture 29" descr="biodiversityknowledgenetwor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968" y="3460701"/>
                <a:ext cx="526898" cy="526898"/>
              </a:xfrm>
              <a:prstGeom prst="rect">
                <a:avLst/>
              </a:prstGeom>
            </p:spPr>
          </p:pic>
        </p:grpSp>
        <p:grpSp>
          <p:nvGrpSpPr>
            <p:cNvPr id="39" name="Group 38"/>
            <p:cNvGrpSpPr>
              <a:grpSpLocks noChangeAspect="1"/>
            </p:cNvGrpSpPr>
            <p:nvPr/>
          </p:nvGrpSpPr>
          <p:grpSpPr>
            <a:xfrm>
              <a:off x="703655" y="983200"/>
              <a:ext cx="924618" cy="720000"/>
              <a:chOff x="4405305" y="1885156"/>
              <a:chExt cx="1671638" cy="1281910"/>
            </a:xfrm>
          </p:grpSpPr>
          <p:sp>
            <p:nvSpPr>
              <p:cNvPr id="40" name="Flowchart: Delay 39"/>
              <p:cNvSpPr/>
              <p:nvPr/>
            </p:nvSpPr>
            <p:spPr>
              <a:xfrm rot="16200000">
                <a:off x="5022050" y="2123281"/>
                <a:ext cx="438150" cy="542924"/>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Oval 40"/>
              <p:cNvSpPr/>
              <p:nvPr/>
            </p:nvSpPr>
            <p:spPr>
              <a:xfrm>
                <a:off x="5088725" y="1885156"/>
                <a:ext cx="304800" cy="2905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Flowchart: Delay 41"/>
              <p:cNvSpPr/>
              <p:nvPr/>
            </p:nvSpPr>
            <p:spPr>
              <a:xfrm rot="16200000">
                <a:off x="4457692" y="2312197"/>
                <a:ext cx="438150" cy="542924"/>
              </a:xfrm>
              <a:prstGeom prst="flowChartDela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3" name="Oval 42"/>
              <p:cNvSpPr/>
              <p:nvPr/>
            </p:nvSpPr>
            <p:spPr>
              <a:xfrm>
                <a:off x="4524370" y="2074069"/>
                <a:ext cx="304800" cy="29051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4" name="Flowchart: Delay 43"/>
              <p:cNvSpPr/>
              <p:nvPr/>
            </p:nvSpPr>
            <p:spPr>
              <a:xfrm rot="16200000">
                <a:off x="5586406" y="2312197"/>
                <a:ext cx="438150" cy="542924"/>
              </a:xfrm>
              <a:prstGeom prst="flowChartDela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5" name="Oval 44"/>
              <p:cNvSpPr/>
              <p:nvPr/>
            </p:nvSpPr>
            <p:spPr>
              <a:xfrm>
                <a:off x="5653081" y="2074069"/>
                <a:ext cx="304800" cy="29051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6" name="Flowchart: Delay 45"/>
              <p:cNvSpPr/>
              <p:nvPr/>
            </p:nvSpPr>
            <p:spPr>
              <a:xfrm rot="16200000">
                <a:off x="4731538" y="2676529"/>
                <a:ext cx="438150" cy="542924"/>
              </a:xfrm>
              <a:prstGeom prst="flowChartDelay">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7" name="Oval 46"/>
              <p:cNvSpPr/>
              <p:nvPr/>
            </p:nvSpPr>
            <p:spPr>
              <a:xfrm>
                <a:off x="4798213" y="2438402"/>
                <a:ext cx="304800" cy="29051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8" name="Flowchart: Delay 47"/>
              <p:cNvSpPr/>
              <p:nvPr/>
            </p:nvSpPr>
            <p:spPr>
              <a:xfrm rot="16200000">
                <a:off x="5312560" y="2676529"/>
                <a:ext cx="438150" cy="542924"/>
              </a:xfrm>
              <a:prstGeom prst="flowChartDe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49" name="Oval 48"/>
              <p:cNvSpPr/>
              <p:nvPr/>
            </p:nvSpPr>
            <p:spPr>
              <a:xfrm>
                <a:off x="5379243" y="2438399"/>
                <a:ext cx="304800" cy="29051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sp>
          <p:nvSpPr>
            <p:cNvPr id="88" name="Right Arrow 87"/>
            <p:cNvSpPr/>
            <p:nvPr/>
          </p:nvSpPr>
          <p:spPr>
            <a:xfrm>
              <a:off x="2508948" y="1068622"/>
              <a:ext cx="601046" cy="5491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96" name="Right Arrow 95"/>
            <p:cNvSpPr/>
            <p:nvPr/>
          </p:nvSpPr>
          <p:spPr>
            <a:xfrm>
              <a:off x="6025229" y="1068622"/>
              <a:ext cx="601046" cy="5491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9" name="Diagram 8"/>
            <p:cNvGraphicFramePr/>
            <p:nvPr>
              <p:extLst>
                <p:ext uri="{D42A27DB-BD31-4B8C-83A1-F6EECF244321}">
                  <p14:modId xmlns:p14="http://schemas.microsoft.com/office/powerpoint/2010/main" val="2532223422"/>
                </p:ext>
              </p:extLst>
            </p:nvPr>
          </p:nvGraphicFramePr>
          <p:xfrm>
            <a:off x="3990669" y="806172"/>
            <a:ext cx="1153885" cy="10740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Tree>
    <p:extLst>
      <p:ext uri="{BB962C8B-B14F-4D97-AF65-F5344CB8AC3E}">
        <p14:creationId xmlns:p14="http://schemas.microsoft.com/office/powerpoint/2010/main" val="566480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ormAutofit/>
          </a:bodyPr>
          <a:lstStyle/>
          <a:p>
            <a:r>
              <a:rPr lang="en-GB" dirty="0"/>
              <a:t>GBIC2: Funding Roadmap Implementation</a:t>
            </a:r>
          </a:p>
        </p:txBody>
      </p:sp>
      <p:sp>
        <p:nvSpPr>
          <p:cNvPr id="3" name="Text Placeholder 2"/>
          <p:cNvSpPr>
            <a:spLocks noGrp="1"/>
          </p:cNvSpPr>
          <p:nvPr>
            <p:ph type="body" sz="quarter" idx="10"/>
          </p:nvPr>
        </p:nvSpPr>
        <p:spPr/>
        <p:txBody>
          <a:bodyPr/>
          <a:lstStyle/>
          <a:p>
            <a:endParaRPr lang="en-GB" dirty="0"/>
          </a:p>
        </p:txBody>
      </p:sp>
      <p:sp>
        <p:nvSpPr>
          <p:cNvPr id="92" name="Content Placeholder 2"/>
          <p:cNvSpPr txBox="1">
            <a:spLocks/>
          </p:cNvSpPr>
          <p:nvPr/>
        </p:nvSpPr>
        <p:spPr>
          <a:xfrm>
            <a:off x="655337" y="1045029"/>
            <a:ext cx="7946572" cy="6126914"/>
          </a:xfrm>
          <a:prstGeom prst="rect">
            <a:avLst/>
          </a:prstGeom>
        </p:spPr>
        <p:txBody>
          <a:bodyPr>
            <a:normAutofit/>
          </a:bodyPr>
          <a:lstStyle>
            <a:lvl1pPr marL="0" indent="0" algn="l" defTabSz="457200" rtl="0" eaLnBrk="1" latinLnBrk="0" hangingPunct="1">
              <a:spcBef>
                <a:spcPct val="20000"/>
              </a:spcBef>
              <a:buFont typeface="Arial"/>
              <a:buNone/>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z="2800" b="1" dirty="0"/>
              <a:t>International institutions and projects</a:t>
            </a:r>
          </a:p>
          <a:p>
            <a:pPr marL="514350" indent="-514350">
              <a:buFont typeface="+mj-lt"/>
              <a:buAutoNum type="arabicPeriod"/>
            </a:pPr>
            <a:r>
              <a:rPr lang="en-AU" sz="2800" dirty="0"/>
              <a:t>Identify potential funding sources</a:t>
            </a:r>
          </a:p>
          <a:p>
            <a:pPr marL="514350" indent="-514350">
              <a:buFont typeface="+mj-lt"/>
              <a:buAutoNum type="arabicPeriod"/>
            </a:pPr>
            <a:r>
              <a:rPr lang="en-AU" sz="2800" dirty="0"/>
              <a:t>Develop funding proposals to implement components</a:t>
            </a:r>
          </a:p>
          <a:p>
            <a:pPr marL="514350" indent="-514350">
              <a:buFont typeface="+mj-lt"/>
              <a:buAutoNum type="arabicPeriod"/>
            </a:pPr>
            <a:r>
              <a:rPr lang="en-AU" sz="2800" dirty="0"/>
              <a:t>Plan sustainable delivery and long-term collaboration</a:t>
            </a:r>
          </a:p>
          <a:p>
            <a:r>
              <a:rPr lang="en-AU" sz="2800" b="1" dirty="0"/>
              <a:t>Roadmap project office</a:t>
            </a:r>
          </a:p>
          <a:p>
            <a:pPr marL="514350" indent="-514350">
              <a:buFont typeface="+mj-lt"/>
              <a:buAutoNum type="arabicPeriod"/>
            </a:pPr>
            <a:r>
              <a:rPr lang="en-AU" sz="2800" dirty="0"/>
              <a:t>Offer guidance on alignment with international plans</a:t>
            </a:r>
          </a:p>
          <a:p>
            <a:pPr marL="514350" indent="-514350">
              <a:buFont typeface="+mj-lt"/>
              <a:buAutoNum type="arabicPeriod"/>
            </a:pPr>
            <a:r>
              <a:rPr lang="en-AU" sz="2800" dirty="0"/>
              <a:t>Coordinate letters of support from global community</a:t>
            </a:r>
          </a:p>
          <a:p>
            <a:r>
              <a:rPr lang="en-AU" sz="2800" b="1" dirty="0"/>
              <a:t>International partners</a:t>
            </a:r>
          </a:p>
          <a:p>
            <a:pPr marL="514350" indent="-514350">
              <a:buFont typeface="+mj-lt"/>
              <a:buAutoNum type="arabicPeriod"/>
            </a:pPr>
            <a:r>
              <a:rPr lang="en-AU" sz="2800" dirty="0"/>
              <a:t>Provide requirements / advice / implementation support</a:t>
            </a:r>
          </a:p>
          <a:p>
            <a:pPr marL="514350" indent="-514350">
              <a:buFont typeface="+mj-lt"/>
              <a:buAutoNum type="arabicPeriod"/>
            </a:pPr>
            <a:r>
              <a:rPr lang="en-AU" sz="2800" dirty="0"/>
              <a:t>Align activities with funded components</a:t>
            </a:r>
          </a:p>
          <a:p>
            <a:pPr marL="514350" indent="-514350">
              <a:buFont typeface="+mj-lt"/>
              <a:buAutoNum type="arabicPeriod"/>
            </a:pPr>
            <a:endParaRPr lang="en-AU" sz="2800" dirty="0"/>
          </a:p>
        </p:txBody>
      </p:sp>
    </p:spTree>
    <p:extLst>
      <p:ext uri="{BB962C8B-B14F-4D97-AF65-F5344CB8AC3E}">
        <p14:creationId xmlns:p14="http://schemas.microsoft.com/office/powerpoint/2010/main" val="2770558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ormAutofit/>
          </a:bodyPr>
          <a:lstStyle/>
          <a:p>
            <a:r>
              <a:rPr lang="en-GB" dirty="0"/>
              <a:t>GBIC2: Fundamental Requirements</a:t>
            </a:r>
          </a:p>
        </p:txBody>
      </p:sp>
      <p:sp>
        <p:nvSpPr>
          <p:cNvPr id="3" name="Text Placeholder 2"/>
          <p:cNvSpPr>
            <a:spLocks noGrp="1"/>
          </p:cNvSpPr>
          <p:nvPr>
            <p:ph type="body" sz="quarter" idx="10"/>
          </p:nvPr>
        </p:nvSpPr>
        <p:spPr/>
        <p:txBody>
          <a:bodyPr/>
          <a:lstStyle/>
          <a:p>
            <a:endParaRPr lang="en-GB" dirty="0"/>
          </a:p>
        </p:txBody>
      </p:sp>
      <p:sp>
        <p:nvSpPr>
          <p:cNvPr id="92" name="Content Placeholder 2"/>
          <p:cNvSpPr txBox="1">
            <a:spLocks/>
          </p:cNvSpPr>
          <p:nvPr/>
        </p:nvSpPr>
        <p:spPr>
          <a:xfrm>
            <a:off x="655337" y="1045029"/>
            <a:ext cx="7946572" cy="6126914"/>
          </a:xfrm>
          <a:prstGeom prst="rect">
            <a:avLst/>
          </a:prstGeom>
        </p:spPr>
        <p:txBody>
          <a:bodyPr>
            <a:normAutofit/>
          </a:bodyPr>
          <a:lstStyle>
            <a:lvl1pPr marL="0" indent="0" algn="l" defTabSz="457200" rtl="0" eaLnBrk="1" latinLnBrk="0" hangingPunct="1">
              <a:spcBef>
                <a:spcPct val="20000"/>
              </a:spcBef>
              <a:buFont typeface="Arial"/>
              <a:buNone/>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Arial" panose="020B0604020202020204" pitchFamily="34" charset="0"/>
              <a:buChar char="•"/>
            </a:pPr>
            <a:r>
              <a:rPr lang="en-AU" dirty="0"/>
              <a:t>Transparency and clear governance</a:t>
            </a:r>
          </a:p>
          <a:p>
            <a:pPr marL="514350" indent="-514350">
              <a:buFont typeface="Arial" panose="020B0604020202020204" pitchFamily="34" charset="0"/>
              <a:buChar char="•"/>
            </a:pPr>
            <a:r>
              <a:rPr lang="en-AU" dirty="0"/>
              <a:t>Open international collaboration</a:t>
            </a:r>
          </a:p>
          <a:p>
            <a:pPr marL="514350" indent="-514350">
              <a:buFont typeface="Arial" panose="020B0604020202020204" pitchFamily="34" charset="0"/>
              <a:buChar char="•"/>
            </a:pPr>
            <a:r>
              <a:rPr lang="en-AU" dirty="0"/>
              <a:t>Mechanisms to support trust between stakeholders</a:t>
            </a:r>
          </a:p>
          <a:p>
            <a:pPr marL="514350" indent="-514350">
              <a:buFont typeface="Arial" panose="020B0604020202020204" pitchFamily="34" charset="0"/>
              <a:buChar char="•"/>
            </a:pPr>
            <a:r>
              <a:rPr lang="en-AU" dirty="0"/>
              <a:t>Commitment to open access data culture</a:t>
            </a:r>
          </a:p>
          <a:p>
            <a:pPr marL="514350" indent="-514350">
              <a:buFont typeface="Arial" panose="020B0604020202020204" pitchFamily="34" charset="0"/>
              <a:buChar char="•"/>
            </a:pPr>
            <a:r>
              <a:rPr lang="en-AU" dirty="0"/>
              <a:t>Development of a common conceptual outline</a:t>
            </a:r>
          </a:p>
          <a:p>
            <a:pPr marL="514350" indent="-514350">
              <a:buFont typeface="Arial" panose="020B0604020202020204" pitchFamily="34" charset="0"/>
              <a:buChar char="•"/>
            </a:pPr>
            <a:r>
              <a:rPr lang="en-AU" dirty="0"/>
              <a:t>Credibility with governments and funding bodies</a:t>
            </a:r>
          </a:p>
          <a:p>
            <a:pPr marL="514350" indent="-514350">
              <a:buFont typeface="Arial" panose="020B0604020202020204" pitchFamily="34" charset="0"/>
              <a:buChar char="•"/>
            </a:pPr>
            <a:r>
              <a:rPr lang="en-AU" dirty="0"/>
              <a:t>Credibility with researchers and scientific bodies</a:t>
            </a:r>
          </a:p>
        </p:txBody>
      </p:sp>
    </p:spTree>
    <p:extLst>
      <p:ext uri="{BB962C8B-B14F-4D97-AF65-F5344CB8AC3E}">
        <p14:creationId xmlns:p14="http://schemas.microsoft.com/office/powerpoint/2010/main" val="1650864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ormAutofit/>
          </a:bodyPr>
          <a:lstStyle/>
          <a:p>
            <a:r>
              <a:rPr lang="en-GB" dirty="0"/>
              <a:t>GBIC2: Issues to solve</a:t>
            </a:r>
          </a:p>
        </p:txBody>
      </p:sp>
      <p:sp>
        <p:nvSpPr>
          <p:cNvPr id="3" name="Text Placeholder 2"/>
          <p:cNvSpPr>
            <a:spLocks noGrp="1"/>
          </p:cNvSpPr>
          <p:nvPr>
            <p:ph type="body" sz="quarter" idx="10"/>
          </p:nvPr>
        </p:nvSpPr>
        <p:spPr/>
        <p:txBody>
          <a:bodyPr/>
          <a:lstStyle/>
          <a:p>
            <a:endParaRPr lang="en-GB" dirty="0"/>
          </a:p>
        </p:txBody>
      </p:sp>
      <p:sp>
        <p:nvSpPr>
          <p:cNvPr id="92" name="Content Placeholder 2"/>
          <p:cNvSpPr txBox="1">
            <a:spLocks/>
          </p:cNvSpPr>
          <p:nvPr/>
        </p:nvSpPr>
        <p:spPr>
          <a:xfrm>
            <a:off x="655337" y="1045029"/>
            <a:ext cx="7946572" cy="6126914"/>
          </a:xfrm>
          <a:prstGeom prst="rect">
            <a:avLst/>
          </a:prstGeom>
        </p:spPr>
        <p:txBody>
          <a:bodyPr>
            <a:noAutofit/>
          </a:bodyPr>
          <a:lstStyle>
            <a:lvl1pPr marL="0" indent="0" algn="l" defTabSz="457200" rtl="0" eaLnBrk="1" latinLnBrk="0" hangingPunct="1">
              <a:spcBef>
                <a:spcPct val="20000"/>
              </a:spcBef>
              <a:buFont typeface="Arial"/>
              <a:buNone/>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Arial" panose="020B0604020202020204" pitchFamily="34" charset="0"/>
              <a:buChar char="•"/>
            </a:pPr>
            <a:r>
              <a:rPr lang="en-AU" sz="2800" dirty="0"/>
              <a:t>Existing funding short-term project-based</a:t>
            </a:r>
          </a:p>
          <a:p>
            <a:pPr marL="514350" indent="-514350">
              <a:buFont typeface="Arial" panose="020B0604020202020204" pitchFamily="34" charset="0"/>
              <a:buChar char="•"/>
            </a:pPr>
            <a:r>
              <a:rPr lang="en-AU" sz="2800" dirty="0"/>
              <a:t>Overlapping stakeholder mandates</a:t>
            </a:r>
          </a:p>
          <a:p>
            <a:pPr marL="514350" indent="-514350">
              <a:buFont typeface="Arial" panose="020B0604020202020204" pitchFamily="34" charset="0"/>
              <a:buChar char="•"/>
            </a:pPr>
            <a:r>
              <a:rPr lang="en-AU" sz="2800" dirty="0"/>
              <a:t>Existing project timelines and milestones</a:t>
            </a:r>
          </a:p>
          <a:p>
            <a:pPr marL="514350" indent="-514350">
              <a:buFont typeface="Arial" panose="020B0604020202020204" pitchFamily="34" charset="0"/>
              <a:buChar char="•"/>
            </a:pPr>
            <a:r>
              <a:rPr lang="en-AU" sz="2800" dirty="0"/>
              <a:t>Sustainability of components</a:t>
            </a:r>
          </a:p>
          <a:p>
            <a:pPr marL="514350" indent="-514350">
              <a:buFont typeface="Arial" panose="020B0604020202020204" pitchFamily="34" charset="0"/>
              <a:buChar char="•"/>
            </a:pPr>
            <a:r>
              <a:rPr lang="en-AU" sz="2800" dirty="0"/>
              <a:t>Low levels of trust from researchers for “aggregators”</a:t>
            </a:r>
          </a:p>
          <a:p>
            <a:pPr marL="514350" indent="-514350">
              <a:buFont typeface="Arial" panose="020B0604020202020204" pitchFamily="34" charset="0"/>
              <a:buChar char="•"/>
            </a:pPr>
            <a:r>
              <a:rPr lang="en-AU" sz="2800" dirty="0"/>
              <a:t>Handling competitive attempts to implement components</a:t>
            </a:r>
          </a:p>
          <a:p>
            <a:pPr marL="514350" indent="-514350">
              <a:buFont typeface="Arial" panose="020B0604020202020204" pitchFamily="34" charset="0"/>
              <a:buChar char="•"/>
            </a:pPr>
            <a:r>
              <a:rPr lang="en-AU" sz="2800" dirty="0"/>
              <a:t>Limited engagement with some geographic regions</a:t>
            </a:r>
          </a:p>
          <a:p>
            <a:pPr marL="514350" indent="-514350">
              <a:buFont typeface="Arial" panose="020B0604020202020204" pitchFamily="34" charset="0"/>
              <a:buChar char="•"/>
            </a:pPr>
            <a:r>
              <a:rPr lang="en-AU" sz="2800" dirty="0"/>
              <a:t>Challenges of multilingual collaboration</a:t>
            </a:r>
          </a:p>
        </p:txBody>
      </p:sp>
    </p:spTree>
    <p:extLst>
      <p:ext uri="{BB962C8B-B14F-4D97-AF65-F5344CB8AC3E}">
        <p14:creationId xmlns:p14="http://schemas.microsoft.com/office/powerpoint/2010/main" val="2628809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95535" y="163772"/>
          <a:ext cx="8911986" cy="6583150"/>
        </p:xfrm>
        <a:graphic>
          <a:graphicData uri="http://schemas.openxmlformats.org/drawingml/2006/table">
            <a:tbl>
              <a:tblPr firstRow="1" bandRow="1">
                <a:tableStyleId>{5C22544A-7EE6-4342-B048-85BDC9FD1C3A}</a:tableStyleId>
              </a:tblPr>
              <a:tblGrid>
                <a:gridCol w="1485331">
                  <a:extLst>
                    <a:ext uri="{9D8B030D-6E8A-4147-A177-3AD203B41FA5}">
                      <a16:colId xmlns:a16="http://schemas.microsoft.com/office/drawing/2014/main" val="20000"/>
                    </a:ext>
                  </a:extLst>
                </a:gridCol>
                <a:gridCol w="1485331">
                  <a:extLst>
                    <a:ext uri="{9D8B030D-6E8A-4147-A177-3AD203B41FA5}">
                      <a16:colId xmlns:a16="http://schemas.microsoft.com/office/drawing/2014/main" val="20001"/>
                    </a:ext>
                  </a:extLst>
                </a:gridCol>
                <a:gridCol w="1485331">
                  <a:extLst>
                    <a:ext uri="{9D8B030D-6E8A-4147-A177-3AD203B41FA5}">
                      <a16:colId xmlns:a16="http://schemas.microsoft.com/office/drawing/2014/main" val="20002"/>
                    </a:ext>
                  </a:extLst>
                </a:gridCol>
                <a:gridCol w="1485331">
                  <a:extLst>
                    <a:ext uri="{9D8B030D-6E8A-4147-A177-3AD203B41FA5}">
                      <a16:colId xmlns:a16="http://schemas.microsoft.com/office/drawing/2014/main" val="20003"/>
                    </a:ext>
                  </a:extLst>
                </a:gridCol>
                <a:gridCol w="1485331">
                  <a:extLst>
                    <a:ext uri="{9D8B030D-6E8A-4147-A177-3AD203B41FA5}">
                      <a16:colId xmlns:a16="http://schemas.microsoft.com/office/drawing/2014/main" val="20004"/>
                    </a:ext>
                  </a:extLst>
                </a:gridCol>
                <a:gridCol w="1485331">
                  <a:extLst>
                    <a:ext uri="{9D8B030D-6E8A-4147-A177-3AD203B41FA5}">
                      <a16:colId xmlns:a16="http://schemas.microsoft.com/office/drawing/2014/main" val="20005"/>
                    </a:ext>
                  </a:extLst>
                </a:gridCol>
              </a:tblGrid>
              <a:tr h="768034">
                <a:tc>
                  <a:txBody>
                    <a:bodyPr/>
                    <a:lstStyle/>
                    <a:p>
                      <a:pPr lvl="0" algn="ctr"/>
                      <a:r>
                        <a:rPr lang="en-GB" sz="1200" b="1" kern="1200" dirty="0">
                          <a:solidFill>
                            <a:schemeClr val="lt1"/>
                          </a:solidFill>
                          <a:effectLst/>
                          <a:latin typeface="+mn-lt"/>
                          <a:ea typeface="+mn-ea"/>
                          <a:cs typeface="+mn-cs"/>
                        </a:rPr>
                        <a:t>Fundamental underpinnings of biodiversity science</a:t>
                      </a:r>
                    </a:p>
                  </a:txBody>
                  <a:tcPr/>
                </a:tc>
                <a:tc>
                  <a:txBody>
                    <a:bodyPr/>
                    <a:lstStyle/>
                    <a:p>
                      <a:pPr lvl="0" algn="ctr"/>
                      <a:r>
                        <a:rPr lang="en-GB" sz="1200" b="1" kern="1200" dirty="0">
                          <a:solidFill>
                            <a:schemeClr val="lt1"/>
                          </a:solidFill>
                          <a:effectLst/>
                          <a:latin typeface="+mn-lt"/>
                          <a:ea typeface="+mn-ea"/>
                          <a:cs typeface="+mn-cs"/>
                        </a:rPr>
                        <a:t>Measuring and observing biodiversity </a:t>
                      </a:r>
                    </a:p>
                  </a:txBody>
                  <a:tcPr/>
                </a:tc>
                <a:tc>
                  <a:txBody>
                    <a:bodyPr/>
                    <a:lstStyle/>
                    <a:p>
                      <a:pPr algn="ctr"/>
                      <a:r>
                        <a:rPr lang="en-GB" sz="1200" b="1" kern="1200" dirty="0">
                          <a:solidFill>
                            <a:schemeClr val="lt1"/>
                          </a:solidFill>
                          <a:effectLst/>
                          <a:latin typeface="+mn-lt"/>
                          <a:ea typeface="+mn-ea"/>
                          <a:cs typeface="+mn-cs"/>
                        </a:rPr>
                        <a:t>Monitoring biodiversity</a:t>
                      </a:r>
                      <a:endParaRPr lang="en-GB" sz="1200" dirty="0"/>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lt1"/>
                          </a:solidFill>
                          <a:effectLst/>
                          <a:latin typeface="+mn-lt"/>
                          <a:ea typeface="+mn-ea"/>
                          <a:cs typeface="+mn-cs"/>
                        </a:rPr>
                        <a:t>Understanding drivers of biodiversity</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lt1"/>
                          </a:solidFill>
                          <a:effectLst/>
                          <a:latin typeface="+mn-lt"/>
                          <a:ea typeface="+mn-ea"/>
                          <a:cs typeface="+mn-cs"/>
                        </a:rPr>
                        <a:t>Modelling and predicting changes in biodiversity</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lt1"/>
                          </a:solidFill>
                          <a:effectLst/>
                          <a:latin typeface="+mn-lt"/>
                          <a:ea typeface="+mn-ea"/>
                          <a:cs typeface="+mn-cs"/>
                        </a:rPr>
                        <a:t>Valuing biodiversity </a:t>
                      </a:r>
                    </a:p>
                  </a:txBody>
                  <a:tcPr/>
                </a:tc>
                <a:extLst>
                  <a:ext uri="{0D108BD9-81ED-4DB2-BD59-A6C34878D82A}">
                    <a16:rowId xmlns:a16="http://schemas.microsoft.com/office/drawing/2014/main" val="10000"/>
                  </a:ext>
                </a:extLst>
              </a:tr>
              <a:tr h="5815116">
                <a:tc>
                  <a:txBody>
                    <a:bodyPr/>
                    <a:lstStyle/>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p>
                      <a:pPr lvl="0" algn="ctr"/>
                      <a:endParaRPr lang="da-DK" sz="1200" b="1" kern="1200" dirty="0">
                        <a:solidFill>
                          <a:schemeClr val="lt1"/>
                        </a:solidFill>
                        <a:effectLst/>
                        <a:latin typeface="+mn-lt"/>
                        <a:ea typeface="+mn-ea"/>
                        <a:cs typeface="+mn-cs"/>
                      </a:endParaRPr>
                    </a:p>
                  </a:txBody>
                  <a:tcPr/>
                </a:tc>
                <a:tc>
                  <a:txBody>
                    <a:bodyPr/>
                    <a:lstStyle/>
                    <a:p>
                      <a:pPr lvl="0" algn="ctr"/>
                      <a:endParaRPr lang="en-GB" sz="1200" b="1" kern="1200" dirty="0">
                        <a:solidFill>
                          <a:schemeClr val="lt1"/>
                        </a:solidFill>
                        <a:effectLst/>
                        <a:latin typeface="+mn-lt"/>
                        <a:ea typeface="+mn-ea"/>
                        <a:cs typeface="+mn-cs"/>
                      </a:endParaRPr>
                    </a:p>
                  </a:txBody>
                  <a:tcPr/>
                </a:tc>
                <a:tc>
                  <a:txBody>
                    <a:bodyPr/>
                    <a:lstStyle/>
                    <a:p>
                      <a:pPr algn="ctr"/>
                      <a:endParaRPr lang="en-GB" sz="1200" dirty="0"/>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lt1"/>
                        </a:solidFill>
                        <a:effectLst/>
                        <a:latin typeface="+mn-lt"/>
                        <a:ea typeface="+mn-ea"/>
                        <a:cs typeface="+mn-cs"/>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lt1"/>
                        </a:solidFill>
                        <a:effectLst/>
                        <a:latin typeface="+mn-lt"/>
                        <a:ea typeface="+mn-ea"/>
                        <a:cs typeface="+mn-cs"/>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lt1"/>
                        </a:solidFill>
                        <a:effectLst/>
                        <a:latin typeface="+mn-lt"/>
                        <a:ea typeface="+mn-ea"/>
                        <a:cs typeface="+mn-cs"/>
                      </a:endParaRPr>
                    </a:p>
                  </a:txBody>
                  <a:tcPr/>
                </a:tc>
                <a:extLst>
                  <a:ext uri="{0D108BD9-81ED-4DB2-BD59-A6C34878D82A}">
                    <a16:rowId xmlns:a16="http://schemas.microsoft.com/office/drawing/2014/main" val="10001"/>
                  </a:ext>
                </a:extLst>
              </a:tr>
            </a:tbl>
          </a:graphicData>
        </a:graphic>
      </p:graphicFrame>
      <p:grpSp>
        <p:nvGrpSpPr>
          <p:cNvPr id="43" name="Group 42"/>
          <p:cNvGrpSpPr/>
          <p:nvPr/>
        </p:nvGrpSpPr>
        <p:grpSpPr>
          <a:xfrm>
            <a:off x="439005" y="1655405"/>
            <a:ext cx="822960" cy="4565472"/>
            <a:chOff x="370765" y="2593301"/>
            <a:chExt cx="822960" cy="3545688"/>
          </a:xfrm>
        </p:grpSpPr>
        <p:sp>
          <p:nvSpPr>
            <p:cNvPr id="4" name="Rectangle 3"/>
            <p:cNvSpPr/>
            <p:nvPr/>
          </p:nvSpPr>
          <p:spPr>
            <a:xfrm>
              <a:off x="370765" y="2593301"/>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Cataloguing</a:t>
              </a:r>
            </a:p>
            <a:p>
              <a:pPr lvl="0" algn="ctr"/>
              <a:r>
                <a:rPr lang="da-DK" sz="1000" dirty="0">
                  <a:solidFill>
                    <a:prstClr val="black"/>
                  </a:solidFill>
                </a:rPr>
                <a:t>biological</a:t>
              </a:r>
            </a:p>
            <a:p>
              <a:pPr lvl="0" algn="ctr"/>
              <a:r>
                <a:rPr lang="da-DK" sz="1000" dirty="0">
                  <a:solidFill>
                    <a:prstClr val="black"/>
                  </a:solidFill>
                </a:rPr>
                <a:t>material</a:t>
              </a:r>
              <a:endParaRPr lang="en-GB" sz="1000" dirty="0">
                <a:solidFill>
                  <a:prstClr val="black"/>
                </a:solidFill>
              </a:endParaRPr>
            </a:p>
          </p:txBody>
        </p:sp>
        <p:grpSp>
          <p:nvGrpSpPr>
            <p:cNvPr id="42" name="Group 41"/>
            <p:cNvGrpSpPr/>
            <p:nvPr/>
          </p:nvGrpSpPr>
          <p:grpSpPr>
            <a:xfrm>
              <a:off x="370765" y="4059071"/>
              <a:ext cx="822960" cy="2079918"/>
              <a:chOff x="370765" y="4059071"/>
              <a:chExt cx="822960" cy="2079918"/>
            </a:xfrm>
          </p:grpSpPr>
          <p:sp>
            <p:nvSpPr>
              <p:cNvPr id="13" name="Rectangle 12"/>
              <p:cNvSpPr/>
              <p:nvPr/>
            </p:nvSpPr>
            <p:spPr>
              <a:xfrm>
                <a:off x="370765" y="4059071"/>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Classifying</a:t>
                </a:r>
              </a:p>
              <a:p>
                <a:pPr lvl="0" algn="ctr"/>
                <a:r>
                  <a:rPr lang="da-DK" sz="1000" dirty="0">
                    <a:solidFill>
                      <a:prstClr val="black"/>
                    </a:solidFill>
                  </a:rPr>
                  <a:t>biodiversity</a:t>
                </a:r>
                <a:endParaRPr lang="en-GB" sz="1000" dirty="0">
                  <a:solidFill>
                    <a:prstClr val="black"/>
                  </a:solidFill>
                </a:endParaRPr>
              </a:p>
            </p:txBody>
          </p:sp>
          <p:sp>
            <p:nvSpPr>
              <p:cNvPr id="14" name="Rectangle 13"/>
              <p:cNvSpPr/>
              <p:nvPr/>
            </p:nvSpPr>
            <p:spPr>
              <a:xfrm>
                <a:off x="370765" y="5524840"/>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Categorising natural environments</a:t>
                </a:r>
                <a:endParaRPr lang="en-GB" sz="1000" dirty="0">
                  <a:solidFill>
                    <a:prstClr val="black"/>
                  </a:solidFill>
                </a:endParaRPr>
              </a:p>
            </p:txBody>
          </p:sp>
        </p:grpSp>
      </p:grpSp>
      <p:grpSp>
        <p:nvGrpSpPr>
          <p:cNvPr id="11" name="Group 10"/>
          <p:cNvGrpSpPr/>
          <p:nvPr/>
        </p:nvGrpSpPr>
        <p:grpSpPr>
          <a:xfrm>
            <a:off x="1920703" y="1078175"/>
            <a:ext cx="822960" cy="5509143"/>
            <a:chOff x="1493293" y="2226858"/>
            <a:chExt cx="822960" cy="4278572"/>
          </a:xfrm>
        </p:grpSpPr>
        <p:sp>
          <p:nvSpPr>
            <p:cNvPr id="19" name="Rectangle 18"/>
            <p:cNvSpPr/>
            <p:nvPr/>
          </p:nvSpPr>
          <p:spPr>
            <a:xfrm>
              <a:off x="1493293" y="3692628"/>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Recording species distributions</a:t>
              </a:r>
              <a:endParaRPr lang="en-GB" sz="1000" dirty="0">
                <a:solidFill>
                  <a:prstClr val="black"/>
                </a:solidFill>
              </a:endParaRPr>
            </a:p>
          </p:txBody>
        </p:sp>
        <p:grpSp>
          <p:nvGrpSpPr>
            <p:cNvPr id="9" name="Group 8"/>
            <p:cNvGrpSpPr/>
            <p:nvPr/>
          </p:nvGrpSpPr>
          <p:grpSpPr>
            <a:xfrm>
              <a:off x="1493293" y="2226858"/>
              <a:ext cx="822960" cy="1347034"/>
              <a:chOff x="1493293" y="2226858"/>
              <a:chExt cx="822960" cy="1347034"/>
            </a:xfrm>
          </p:grpSpPr>
          <p:sp>
            <p:nvSpPr>
              <p:cNvPr id="18" name="Rectangle 17"/>
              <p:cNvSpPr/>
              <p:nvPr/>
            </p:nvSpPr>
            <p:spPr>
              <a:xfrm>
                <a:off x="1493293" y="2226858"/>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Characterising species</a:t>
                </a:r>
                <a:endParaRPr lang="en-GB" sz="1000" dirty="0">
                  <a:solidFill>
                    <a:prstClr val="black"/>
                  </a:solidFill>
                </a:endParaRPr>
              </a:p>
            </p:txBody>
          </p:sp>
          <p:sp>
            <p:nvSpPr>
              <p:cNvPr id="21" name="Rectangle 20"/>
              <p:cNvSpPr/>
              <p:nvPr/>
            </p:nvSpPr>
            <p:spPr>
              <a:xfrm>
                <a:off x="1493293" y="2959743"/>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Supporting species identifications</a:t>
                </a:r>
                <a:endParaRPr lang="en-GB" sz="1000" dirty="0">
                  <a:solidFill>
                    <a:prstClr val="black"/>
                  </a:solidFill>
                </a:endParaRPr>
              </a:p>
            </p:txBody>
          </p:sp>
        </p:grpSp>
        <p:sp>
          <p:nvSpPr>
            <p:cNvPr id="22" name="Rectangle 21"/>
            <p:cNvSpPr/>
            <p:nvPr/>
          </p:nvSpPr>
          <p:spPr>
            <a:xfrm>
              <a:off x="1493293" y="4425513"/>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Recording species abundance</a:t>
              </a:r>
              <a:endParaRPr lang="en-GB" sz="1000" dirty="0">
                <a:solidFill>
                  <a:prstClr val="black"/>
                </a:solidFill>
              </a:endParaRPr>
            </a:p>
          </p:txBody>
        </p:sp>
        <p:grpSp>
          <p:nvGrpSpPr>
            <p:cNvPr id="6" name="Group 5"/>
            <p:cNvGrpSpPr/>
            <p:nvPr/>
          </p:nvGrpSpPr>
          <p:grpSpPr>
            <a:xfrm>
              <a:off x="1493293" y="5158398"/>
              <a:ext cx="822960" cy="1347032"/>
              <a:chOff x="1493293" y="5158398"/>
              <a:chExt cx="822960" cy="1347032"/>
            </a:xfrm>
          </p:grpSpPr>
          <p:sp>
            <p:nvSpPr>
              <p:cNvPr id="20" name="Rectangle 19"/>
              <p:cNvSpPr/>
              <p:nvPr/>
            </p:nvSpPr>
            <p:spPr>
              <a:xfrm>
                <a:off x="1493293" y="5158398"/>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Categorising ecological communities</a:t>
                </a:r>
                <a:endParaRPr lang="en-GB" sz="1000" dirty="0">
                  <a:solidFill>
                    <a:prstClr val="black"/>
                  </a:solidFill>
                </a:endParaRPr>
              </a:p>
            </p:txBody>
          </p:sp>
          <p:sp>
            <p:nvSpPr>
              <p:cNvPr id="23" name="Rectangle 22"/>
              <p:cNvSpPr/>
              <p:nvPr/>
            </p:nvSpPr>
            <p:spPr>
              <a:xfrm>
                <a:off x="1493293" y="5891281"/>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Characterising genera of benefit to man</a:t>
                </a:r>
                <a:endParaRPr lang="en-GB" sz="1000" dirty="0">
                  <a:solidFill>
                    <a:prstClr val="black"/>
                  </a:solidFill>
                </a:endParaRPr>
              </a:p>
            </p:txBody>
          </p:sp>
        </p:grpSp>
      </p:grpSp>
      <p:grpSp>
        <p:nvGrpSpPr>
          <p:cNvPr id="39" name="Group 38"/>
          <p:cNvGrpSpPr/>
          <p:nvPr/>
        </p:nvGrpSpPr>
        <p:grpSpPr>
          <a:xfrm>
            <a:off x="3402401" y="1655405"/>
            <a:ext cx="822960" cy="4565472"/>
            <a:chOff x="2614684" y="2593301"/>
            <a:chExt cx="822960" cy="3545688"/>
          </a:xfrm>
        </p:grpSpPr>
        <p:sp>
          <p:nvSpPr>
            <p:cNvPr id="24" name="Rectangle 23"/>
            <p:cNvSpPr/>
            <p:nvPr/>
          </p:nvSpPr>
          <p:spPr>
            <a:xfrm>
              <a:off x="2614684" y="2593301"/>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Assessing data fitness-for-use for monitoring</a:t>
              </a:r>
              <a:endParaRPr lang="en-GB" sz="1000" dirty="0">
                <a:solidFill>
                  <a:prstClr val="black"/>
                </a:solidFill>
              </a:endParaRPr>
            </a:p>
          </p:txBody>
        </p:sp>
        <p:sp>
          <p:nvSpPr>
            <p:cNvPr id="25" name="Rectangle 24"/>
            <p:cNvSpPr/>
            <p:nvPr/>
          </p:nvSpPr>
          <p:spPr>
            <a:xfrm>
              <a:off x="2614684" y="4059071"/>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Monitoring community changes</a:t>
              </a:r>
              <a:endParaRPr lang="en-GB" sz="1000" dirty="0">
                <a:solidFill>
                  <a:prstClr val="black"/>
                </a:solidFill>
              </a:endParaRPr>
            </a:p>
          </p:txBody>
        </p:sp>
        <p:sp>
          <p:nvSpPr>
            <p:cNvPr id="26" name="Rectangle 25"/>
            <p:cNvSpPr/>
            <p:nvPr/>
          </p:nvSpPr>
          <p:spPr>
            <a:xfrm>
              <a:off x="2614684" y="5524840"/>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Documenting species invasions</a:t>
              </a:r>
              <a:endParaRPr lang="en-GB" sz="1000" dirty="0">
                <a:solidFill>
                  <a:prstClr val="black"/>
                </a:solidFill>
              </a:endParaRPr>
            </a:p>
          </p:txBody>
        </p:sp>
        <p:sp>
          <p:nvSpPr>
            <p:cNvPr id="27" name="Rectangle 26"/>
            <p:cNvSpPr/>
            <p:nvPr/>
          </p:nvSpPr>
          <p:spPr>
            <a:xfrm>
              <a:off x="2614684" y="3326186"/>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Monitoring range changes</a:t>
              </a:r>
              <a:endParaRPr lang="en-GB" sz="1000" dirty="0">
                <a:solidFill>
                  <a:prstClr val="black"/>
                </a:solidFill>
              </a:endParaRPr>
            </a:p>
          </p:txBody>
        </p:sp>
        <p:sp>
          <p:nvSpPr>
            <p:cNvPr id="28" name="Rectangle 27"/>
            <p:cNvSpPr/>
            <p:nvPr/>
          </p:nvSpPr>
          <p:spPr>
            <a:xfrm>
              <a:off x="2614684" y="4791956"/>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Monitoring genetic  changes</a:t>
              </a:r>
              <a:endParaRPr lang="en-GB" sz="1000" dirty="0">
                <a:solidFill>
                  <a:prstClr val="black"/>
                </a:solidFill>
              </a:endParaRPr>
            </a:p>
          </p:txBody>
        </p:sp>
      </p:grpSp>
      <p:grpSp>
        <p:nvGrpSpPr>
          <p:cNvPr id="40" name="Group 39"/>
          <p:cNvGrpSpPr/>
          <p:nvPr/>
        </p:nvGrpSpPr>
        <p:grpSpPr>
          <a:xfrm>
            <a:off x="4884099" y="1655405"/>
            <a:ext cx="822960" cy="4565472"/>
            <a:chOff x="3722428" y="2593301"/>
            <a:chExt cx="822960" cy="3545688"/>
          </a:xfrm>
        </p:grpSpPr>
        <p:sp>
          <p:nvSpPr>
            <p:cNvPr id="30" name="Rectangle 29"/>
            <p:cNvSpPr/>
            <p:nvPr/>
          </p:nvSpPr>
          <p:spPr>
            <a:xfrm>
              <a:off x="3722428" y="2593301"/>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Understanding role of climate/ environment</a:t>
              </a:r>
              <a:endParaRPr lang="en-GB" sz="1000" dirty="0">
                <a:solidFill>
                  <a:prstClr val="black"/>
                </a:solidFill>
              </a:endParaRPr>
            </a:p>
          </p:txBody>
        </p:sp>
        <p:sp>
          <p:nvSpPr>
            <p:cNvPr id="31" name="Rectangle 30"/>
            <p:cNvSpPr/>
            <p:nvPr/>
          </p:nvSpPr>
          <p:spPr>
            <a:xfrm>
              <a:off x="3722428" y="4059071"/>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Assessing effects of changed land-use</a:t>
              </a:r>
              <a:endParaRPr lang="en-GB" sz="1000" dirty="0">
                <a:solidFill>
                  <a:prstClr val="black"/>
                </a:solidFill>
              </a:endParaRPr>
            </a:p>
          </p:txBody>
        </p:sp>
        <p:sp>
          <p:nvSpPr>
            <p:cNvPr id="32" name="Rectangle 31"/>
            <p:cNvSpPr/>
            <p:nvPr/>
          </p:nvSpPr>
          <p:spPr>
            <a:xfrm>
              <a:off x="3722428" y="5524840"/>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Assessing effects of exploitation</a:t>
              </a:r>
              <a:endParaRPr lang="en-GB" sz="1000" dirty="0">
                <a:solidFill>
                  <a:prstClr val="black"/>
                </a:solidFill>
              </a:endParaRPr>
            </a:p>
          </p:txBody>
        </p:sp>
        <p:sp>
          <p:nvSpPr>
            <p:cNvPr id="33" name="Rectangle 32"/>
            <p:cNvSpPr/>
            <p:nvPr/>
          </p:nvSpPr>
          <p:spPr>
            <a:xfrm>
              <a:off x="3722428" y="3326186"/>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Assessing impacts from invasive species</a:t>
              </a:r>
              <a:endParaRPr lang="en-GB" sz="1000" dirty="0">
                <a:solidFill>
                  <a:prstClr val="black"/>
                </a:solidFill>
              </a:endParaRPr>
            </a:p>
          </p:txBody>
        </p:sp>
        <p:sp>
          <p:nvSpPr>
            <p:cNvPr id="34" name="Rectangle 33"/>
            <p:cNvSpPr/>
            <p:nvPr/>
          </p:nvSpPr>
          <p:spPr>
            <a:xfrm>
              <a:off x="3722428" y="4791956"/>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Assessing effects of connectivity</a:t>
              </a:r>
              <a:endParaRPr lang="en-GB" sz="1000" dirty="0">
                <a:solidFill>
                  <a:prstClr val="black"/>
                </a:solidFill>
              </a:endParaRPr>
            </a:p>
          </p:txBody>
        </p:sp>
      </p:grpSp>
      <p:grpSp>
        <p:nvGrpSpPr>
          <p:cNvPr id="44" name="Group 43"/>
          <p:cNvGrpSpPr/>
          <p:nvPr/>
        </p:nvGrpSpPr>
        <p:grpSpPr>
          <a:xfrm>
            <a:off x="6365797" y="2809864"/>
            <a:ext cx="838882" cy="2678130"/>
            <a:chOff x="4778991" y="3326186"/>
            <a:chExt cx="838882" cy="2079919"/>
          </a:xfrm>
        </p:grpSpPr>
        <p:sp>
          <p:nvSpPr>
            <p:cNvPr id="35" name="Rectangle 34"/>
            <p:cNvSpPr/>
            <p:nvPr/>
          </p:nvSpPr>
          <p:spPr>
            <a:xfrm>
              <a:off x="4778991" y="3326186"/>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Developing predictive models</a:t>
              </a:r>
              <a:endParaRPr lang="en-GB" sz="1000" dirty="0">
                <a:solidFill>
                  <a:prstClr val="black"/>
                </a:solidFill>
              </a:endParaRPr>
            </a:p>
          </p:txBody>
        </p:sp>
        <p:sp>
          <p:nvSpPr>
            <p:cNvPr id="36" name="Rectangle 35"/>
            <p:cNvSpPr/>
            <p:nvPr/>
          </p:nvSpPr>
          <p:spPr>
            <a:xfrm>
              <a:off x="4794913" y="4791956"/>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Identifying critical thresholds</a:t>
              </a:r>
              <a:endParaRPr lang="en-GB" sz="1000" dirty="0">
                <a:solidFill>
                  <a:prstClr val="black"/>
                </a:solidFill>
              </a:endParaRPr>
            </a:p>
          </p:txBody>
        </p:sp>
      </p:grpSp>
      <p:grpSp>
        <p:nvGrpSpPr>
          <p:cNvPr id="45" name="Group 44"/>
          <p:cNvGrpSpPr/>
          <p:nvPr/>
        </p:nvGrpSpPr>
        <p:grpSpPr>
          <a:xfrm>
            <a:off x="7863417" y="2809864"/>
            <a:ext cx="838882" cy="2678130"/>
            <a:chOff x="6061881" y="3326186"/>
            <a:chExt cx="838882" cy="2079919"/>
          </a:xfrm>
        </p:grpSpPr>
        <p:sp>
          <p:nvSpPr>
            <p:cNvPr id="37" name="Rectangle 36"/>
            <p:cNvSpPr/>
            <p:nvPr/>
          </p:nvSpPr>
          <p:spPr>
            <a:xfrm>
              <a:off x="6061881" y="3326186"/>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Supporting access and benefit sharing</a:t>
              </a:r>
              <a:endParaRPr lang="en-GB" sz="1000" dirty="0">
                <a:solidFill>
                  <a:prstClr val="black"/>
                </a:solidFill>
              </a:endParaRPr>
            </a:p>
          </p:txBody>
        </p:sp>
        <p:sp>
          <p:nvSpPr>
            <p:cNvPr id="38" name="Rectangle 37"/>
            <p:cNvSpPr/>
            <p:nvPr/>
          </p:nvSpPr>
          <p:spPr>
            <a:xfrm>
              <a:off x="6077803" y="4791956"/>
              <a:ext cx="822960" cy="614149"/>
            </a:xfrm>
            <a:prstGeom prst="rect">
              <a:avLst/>
            </a:prstGeom>
          </p:spPr>
          <p:style>
            <a:lnRef idx="2">
              <a:schemeClr val="accent2"/>
            </a:lnRef>
            <a:fillRef idx="1">
              <a:schemeClr val="lt1"/>
            </a:fillRef>
            <a:effectRef idx="0">
              <a:schemeClr val="accent2"/>
            </a:effectRef>
            <a:fontRef idx="minor">
              <a:schemeClr val="dk1"/>
            </a:fontRef>
          </p:style>
          <p:txBody>
            <a:bodyPr wrap="square" lIns="0" rIns="0" rtlCol="0" anchor="ctr"/>
            <a:lstStyle/>
            <a:p>
              <a:pPr lvl="0" algn="ctr"/>
              <a:r>
                <a:rPr lang="da-DK" sz="1000" dirty="0">
                  <a:solidFill>
                    <a:prstClr val="black"/>
                  </a:solidFill>
                </a:rPr>
                <a:t>Assessing economic value</a:t>
              </a:r>
              <a:endParaRPr lang="en-GB" sz="1000" dirty="0">
                <a:solidFill>
                  <a:prstClr val="black"/>
                </a:solidFill>
              </a:endParaRPr>
            </a:p>
          </p:txBody>
        </p:sp>
      </p:grpSp>
      <p:cxnSp>
        <p:nvCxnSpPr>
          <p:cNvPr id="47" name="Straight Arrow Connector 46"/>
          <p:cNvCxnSpPr>
            <a:stCxn id="13" idx="3"/>
            <a:endCxn id="21" idx="1"/>
          </p:cNvCxnSpPr>
          <p:nvPr/>
        </p:nvCxnSpPr>
        <p:spPr>
          <a:xfrm flipV="1">
            <a:off x="1261965" y="2417240"/>
            <a:ext cx="658738" cy="1520902"/>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3" idx="3"/>
            <a:endCxn id="19" idx="1"/>
          </p:cNvCxnSpPr>
          <p:nvPr/>
        </p:nvCxnSpPr>
        <p:spPr>
          <a:xfrm flipV="1">
            <a:off x="1261965" y="3360912"/>
            <a:ext cx="658738" cy="577230"/>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3" idx="3"/>
            <a:endCxn id="18" idx="1"/>
          </p:cNvCxnSpPr>
          <p:nvPr/>
        </p:nvCxnSpPr>
        <p:spPr>
          <a:xfrm flipV="1">
            <a:off x="1261965" y="1473568"/>
            <a:ext cx="658738" cy="2464574"/>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3" idx="3"/>
            <a:endCxn id="22" idx="1"/>
          </p:cNvCxnSpPr>
          <p:nvPr/>
        </p:nvCxnSpPr>
        <p:spPr>
          <a:xfrm>
            <a:off x="1261965" y="3938142"/>
            <a:ext cx="658738" cy="366442"/>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3" idx="3"/>
            <a:endCxn id="20" idx="1"/>
          </p:cNvCxnSpPr>
          <p:nvPr/>
        </p:nvCxnSpPr>
        <p:spPr>
          <a:xfrm>
            <a:off x="1261965" y="3938142"/>
            <a:ext cx="658738" cy="1310114"/>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3" idx="3"/>
            <a:endCxn id="23" idx="1"/>
          </p:cNvCxnSpPr>
          <p:nvPr/>
        </p:nvCxnSpPr>
        <p:spPr>
          <a:xfrm>
            <a:off x="1261965" y="3938142"/>
            <a:ext cx="658738" cy="2253783"/>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 idx="3"/>
            <a:endCxn id="18" idx="1"/>
          </p:cNvCxnSpPr>
          <p:nvPr/>
        </p:nvCxnSpPr>
        <p:spPr>
          <a:xfrm flipV="1">
            <a:off x="1261965" y="1473568"/>
            <a:ext cx="658738" cy="577230"/>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4" idx="3"/>
            <a:endCxn id="21" idx="1"/>
          </p:cNvCxnSpPr>
          <p:nvPr/>
        </p:nvCxnSpPr>
        <p:spPr>
          <a:xfrm>
            <a:off x="1261965" y="2050798"/>
            <a:ext cx="658738" cy="366442"/>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 idx="3"/>
            <a:endCxn id="19" idx="1"/>
          </p:cNvCxnSpPr>
          <p:nvPr/>
        </p:nvCxnSpPr>
        <p:spPr>
          <a:xfrm>
            <a:off x="1261965" y="2050798"/>
            <a:ext cx="658738" cy="1310114"/>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4" idx="3"/>
            <a:endCxn id="20" idx="1"/>
          </p:cNvCxnSpPr>
          <p:nvPr/>
        </p:nvCxnSpPr>
        <p:spPr>
          <a:xfrm flipV="1">
            <a:off x="1261965" y="5248256"/>
            <a:ext cx="658738" cy="577228"/>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9" idx="3"/>
            <a:endCxn id="27" idx="1"/>
          </p:cNvCxnSpPr>
          <p:nvPr/>
        </p:nvCxnSpPr>
        <p:spPr>
          <a:xfrm flipV="1">
            <a:off x="2743663" y="2994470"/>
            <a:ext cx="658738" cy="366442"/>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9" idx="3"/>
            <a:endCxn id="25" idx="1"/>
          </p:cNvCxnSpPr>
          <p:nvPr/>
        </p:nvCxnSpPr>
        <p:spPr>
          <a:xfrm>
            <a:off x="2743663" y="3360912"/>
            <a:ext cx="658738" cy="577230"/>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22" idx="3"/>
            <a:endCxn id="25" idx="1"/>
          </p:cNvCxnSpPr>
          <p:nvPr/>
        </p:nvCxnSpPr>
        <p:spPr>
          <a:xfrm flipV="1">
            <a:off x="2743663" y="3938142"/>
            <a:ext cx="658738" cy="366442"/>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0" idx="3"/>
            <a:endCxn id="25" idx="1"/>
          </p:cNvCxnSpPr>
          <p:nvPr/>
        </p:nvCxnSpPr>
        <p:spPr>
          <a:xfrm flipV="1">
            <a:off x="2743663" y="3938142"/>
            <a:ext cx="658738" cy="1310114"/>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27" idx="3"/>
            <a:endCxn id="30" idx="1"/>
          </p:cNvCxnSpPr>
          <p:nvPr/>
        </p:nvCxnSpPr>
        <p:spPr>
          <a:xfrm flipV="1">
            <a:off x="4225361" y="2050798"/>
            <a:ext cx="658738" cy="943672"/>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5" idx="3"/>
            <a:endCxn id="30" idx="1"/>
          </p:cNvCxnSpPr>
          <p:nvPr/>
        </p:nvCxnSpPr>
        <p:spPr>
          <a:xfrm flipV="1">
            <a:off x="4225361" y="2050798"/>
            <a:ext cx="658738" cy="1887344"/>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28" idx="3"/>
            <a:endCxn id="30" idx="1"/>
          </p:cNvCxnSpPr>
          <p:nvPr/>
        </p:nvCxnSpPr>
        <p:spPr>
          <a:xfrm flipV="1">
            <a:off x="4225361" y="2050798"/>
            <a:ext cx="658738" cy="2831016"/>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26" idx="3"/>
            <a:endCxn id="30" idx="1"/>
          </p:cNvCxnSpPr>
          <p:nvPr/>
        </p:nvCxnSpPr>
        <p:spPr>
          <a:xfrm flipV="1">
            <a:off x="4225361" y="2050798"/>
            <a:ext cx="658738" cy="3774686"/>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27" idx="3"/>
            <a:endCxn id="33" idx="1"/>
          </p:cNvCxnSpPr>
          <p:nvPr/>
        </p:nvCxnSpPr>
        <p:spPr>
          <a:xfrm>
            <a:off x="4225361" y="2994470"/>
            <a:ext cx="658738" cy="0"/>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25" idx="3"/>
            <a:endCxn id="33" idx="1"/>
          </p:cNvCxnSpPr>
          <p:nvPr/>
        </p:nvCxnSpPr>
        <p:spPr>
          <a:xfrm flipV="1">
            <a:off x="4225361" y="2994470"/>
            <a:ext cx="658738" cy="943672"/>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28" idx="3"/>
            <a:endCxn id="33" idx="1"/>
          </p:cNvCxnSpPr>
          <p:nvPr/>
        </p:nvCxnSpPr>
        <p:spPr>
          <a:xfrm flipV="1">
            <a:off x="4225361" y="2994470"/>
            <a:ext cx="658738" cy="1887344"/>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26" idx="3"/>
            <a:endCxn id="33" idx="1"/>
          </p:cNvCxnSpPr>
          <p:nvPr/>
        </p:nvCxnSpPr>
        <p:spPr>
          <a:xfrm flipV="1">
            <a:off x="4225361" y="2994470"/>
            <a:ext cx="658738" cy="2831014"/>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28" idx="3"/>
          </p:cNvCxnSpPr>
          <p:nvPr/>
        </p:nvCxnSpPr>
        <p:spPr>
          <a:xfrm flipV="1">
            <a:off x="4225361" y="3862316"/>
            <a:ext cx="633242" cy="1019498"/>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25" idx="3"/>
            <a:endCxn id="31" idx="1"/>
          </p:cNvCxnSpPr>
          <p:nvPr/>
        </p:nvCxnSpPr>
        <p:spPr>
          <a:xfrm>
            <a:off x="4225361" y="3938142"/>
            <a:ext cx="658738" cy="0"/>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31" idx="1"/>
          </p:cNvCxnSpPr>
          <p:nvPr/>
        </p:nvCxnSpPr>
        <p:spPr>
          <a:xfrm>
            <a:off x="4258101" y="3002507"/>
            <a:ext cx="625998" cy="935635"/>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endCxn id="31" idx="1"/>
          </p:cNvCxnSpPr>
          <p:nvPr/>
        </p:nvCxnSpPr>
        <p:spPr>
          <a:xfrm flipV="1">
            <a:off x="4258101" y="3938142"/>
            <a:ext cx="625998" cy="1889452"/>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27" idx="3"/>
            <a:endCxn id="34" idx="1"/>
          </p:cNvCxnSpPr>
          <p:nvPr/>
        </p:nvCxnSpPr>
        <p:spPr>
          <a:xfrm>
            <a:off x="4225361" y="2994470"/>
            <a:ext cx="658738" cy="1887344"/>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25" idx="3"/>
            <a:endCxn id="34" idx="1"/>
          </p:cNvCxnSpPr>
          <p:nvPr/>
        </p:nvCxnSpPr>
        <p:spPr>
          <a:xfrm>
            <a:off x="4225361" y="3938142"/>
            <a:ext cx="658738" cy="943672"/>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28" idx="3"/>
            <a:endCxn id="34" idx="1"/>
          </p:cNvCxnSpPr>
          <p:nvPr/>
        </p:nvCxnSpPr>
        <p:spPr>
          <a:xfrm>
            <a:off x="4225361" y="4881814"/>
            <a:ext cx="658738" cy="0"/>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endCxn id="34" idx="1"/>
          </p:cNvCxnSpPr>
          <p:nvPr/>
        </p:nvCxnSpPr>
        <p:spPr>
          <a:xfrm flipV="1">
            <a:off x="4244454" y="4881814"/>
            <a:ext cx="639645" cy="932133"/>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26" idx="3"/>
            <a:endCxn id="32" idx="1"/>
          </p:cNvCxnSpPr>
          <p:nvPr/>
        </p:nvCxnSpPr>
        <p:spPr>
          <a:xfrm>
            <a:off x="4225361" y="5825484"/>
            <a:ext cx="658738" cy="0"/>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28" idx="3"/>
            <a:endCxn id="32" idx="1"/>
          </p:cNvCxnSpPr>
          <p:nvPr/>
        </p:nvCxnSpPr>
        <p:spPr>
          <a:xfrm>
            <a:off x="4225361" y="4881814"/>
            <a:ext cx="658738" cy="943670"/>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stCxn id="25" idx="3"/>
            <a:endCxn id="32" idx="1"/>
          </p:cNvCxnSpPr>
          <p:nvPr/>
        </p:nvCxnSpPr>
        <p:spPr>
          <a:xfrm>
            <a:off x="4225361" y="3938142"/>
            <a:ext cx="658738" cy="1887342"/>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stCxn id="27" idx="3"/>
          </p:cNvCxnSpPr>
          <p:nvPr/>
        </p:nvCxnSpPr>
        <p:spPr>
          <a:xfrm>
            <a:off x="4225361" y="2994470"/>
            <a:ext cx="633242" cy="2874067"/>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a:stCxn id="30" idx="3"/>
            <a:endCxn id="35" idx="1"/>
          </p:cNvCxnSpPr>
          <p:nvPr/>
        </p:nvCxnSpPr>
        <p:spPr>
          <a:xfrm>
            <a:off x="5707059" y="2050798"/>
            <a:ext cx="658738" cy="1154459"/>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stCxn id="33" idx="3"/>
            <a:endCxn id="35" idx="1"/>
          </p:cNvCxnSpPr>
          <p:nvPr/>
        </p:nvCxnSpPr>
        <p:spPr>
          <a:xfrm>
            <a:off x="5707059" y="2994470"/>
            <a:ext cx="658738" cy="210787"/>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a:stCxn id="31" idx="3"/>
            <a:endCxn id="35" idx="1"/>
          </p:cNvCxnSpPr>
          <p:nvPr/>
        </p:nvCxnSpPr>
        <p:spPr>
          <a:xfrm flipV="1">
            <a:off x="5707059" y="3205257"/>
            <a:ext cx="658738" cy="732885"/>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34" idx="3"/>
            <a:endCxn id="35" idx="1"/>
          </p:cNvCxnSpPr>
          <p:nvPr/>
        </p:nvCxnSpPr>
        <p:spPr>
          <a:xfrm flipV="1">
            <a:off x="5707059" y="3205257"/>
            <a:ext cx="658738" cy="1676557"/>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32" idx="3"/>
            <a:endCxn id="35" idx="1"/>
          </p:cNvCxnSpPr>
          <p:nvPr/>
        </p:nvCxnSpPr>
        <p:spPr>
          <a:xfrm flipV="1">
            <a:off x="5707059" y="3205257"/>
            <a:ext cx="658738" cy="2620227"/>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32" idx="3"/>
            <a:endCxn id="36" idx="1"/>
          </p:cNvCxnSpPr>
          <p:nvPr/>
        </p:nvCxnSpPr>
        <p:spPr>
          <a:xfrm flipV="1">
            <a:off x="5707059" y="5092601"/>
            <a:ext cx="674660" cy="732883"/>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31" idx="3"/>
            <a:endCxn id="36" idx="1"/>
          </p:cNvCxnSpPr>
          <p:nvPr/>
        </p:nvCxnSpPr>
        <p:spPr>
          <a:xfrm>
            <a:off x="5707059" y="3938142"/>
            <a:ext cx="674660" cy="1154459"/>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30" idx="3"/>
            <a:endCxn id="36" idx="1"/>
          </p:cNvCxnSpPr>
          <p:nvPr/>
        </p:nvCxnSpPr>
        <p:spPr>
          <a:xfrm>
            <a:off x="5707059" y="2050798"/>
            <a:ext cx="674660" cy="3041803"/>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stCxn id="35" idx="3"/>
            <a:endCxn id="38" idx="1"/>
          </p:cNvCxnSpPr>
          <p:nvPr/>
        </p:nvCxnSpPr>
        <p:spPr>
          <a:xfrm>
            <a:off x="7188757" y="3205257"/>
            <a:ext cx="690582" cy="1887344"/>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35" idx="3"/>
            <a:endCxn id="37" idx="1"/>
          </p:cNvCxnSpPr>
          <p:nvPr/>
        </p:nvCxnSpPr>
        <p:spPr>
          <a:xfrm>
            <a:off x="7188757" y="3205257"/>
            <a:ext cx="674660" cy="0"/>
          </a:xfrm>
          <a:prstGeom prst="straightConnector1">
            <a:avLst/>
          </a:prstGeom>
          <a:ln w="19050">
            <a:solidFill>
              <a:srgbClr val="77933C"/>
            </a:solidFill>
            <a:tailEnd type="triangle" w="sm"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06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ormAutofit/>
          </a:bodyPr>
          <a:lstStyle/>
          <a:p>
            <a:r>
              <a:rPr lang="en-AU" dirty="0" smtClean="0"/>
              <a:t>First GBIC in 2012</a:t>
            </a:r>
            <a:endParaRPr lang="en-GB" dirty="0"/>
          </a:p>
        </p:txBody>
      </p:sp>
      <p:sp>
        <p:nvSpPr>
          <p:cNvPr id="3" name="Text Placeholder 2"/>
          <p:cNvSpPr>
            <a:spLocks noGrp="1"/>
          </p:cNvSpPr>
          <p:nvPr>
            <p:ph type="body" sz="quarter" idx="10"/>
          </p:nvPr>
        </p:nvSpPr>
        <p:spPr/>
        <p:txBody>
          <a:bodyPr/>
          <a:lstStyle/>
          <a:p>
            <a:endParaRPr lang="en-US" dirty="0"/>
          </a:p>
        </p:txBody>
      </p:sp>
      <p:sp>
        <p:nvSpPr>
          <p:cNvPr id="6" name="Content Placeholder 2"/>
          <p:cNvSpPr txBox="1">
            <a:spLocks/>
          </p:cNvSpPr>
          <p:nvPr/>
        </p:nvSpPr>
        <p:spPr>
          <a:xfrm>
            <a:off x="178676" y="838200"/>
            <a:ext cx="7418973" cy="5131675"/>
          </a:xfrm>
          <a:prstGeom prst="rect">
            <a:avLst/>
          </a:prstGeom>
        </p:spPr>
        <p:txBody>
          <a:bodyPr>
            <a:normAutofit/>
          </a:bodyPr>
          <a:lstStyle>
            <a:lvl1pPr marL="0" indent="0" algn="l" defTabSz="457200" rtl="0" eaLnBrk="1" latinLnBrk="0" hangingPunct="1">
              <a:spcBef>
                <a:spcPct val="20000"/>
              </a:spcBef>
              <a:buFont typeface="Arial"/>
              <a:buNone/>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Copenhagen, Denmark, 2-4 July 2012</a:t>
            </a:r>
          </a:p>
          <a:p>
            <a:pPr>
              <a:spcBef>
                <a:spcPts val="1200"/>
              </a:spcBef>
            </a:pPr>
            <a:r>
              <a:rPr lang="en-US" sz="2000" dirty="0" err="1" smtClean="0"/>
              <a:t>Organisers</a:t>
            </a:r>
            <a:endParaRPr lang="en-US" sz="2000" dirty="0" smtClean="0"/>
          </a:p>
          <a:p>
            <a:pPr>
              <a:spcBef>
                <a:spcPts val="1200"/>
              </a:spcBef>
            </a:pPr>
            <a:r>
              <a:rPr lang="en-US" sz="2000" dirty="0" smtClean="0"/>
              <a:t>Core team</a:t>
            </a:r>
          </a:p>
          <a:p>
            <a:pPr marL="357188" lvl="1" indent="-177800"/>
            <a:r>
              <a:rPr lang="en-US" sz="1200" dirty="0" smtClean="0"/>
              <a:t>Alberto </a:t>
            </a:r>
            <a:r>
              <a:rPr lang="en-US" sz="1200" dirty="0" err="1" smtClean="0"/>
              <a:t>Apostolico</a:t>
            </a:r>
            <a:r>
              <a:rPr lang="en-US" sz="1200" dirty="0" smtClean="0"/>
              <a:t>, College of Computing, Georgia Institute of Technology</a:t>
            </a:r>
          </a:p>
          <a:p>
            <a:pPr marL="357188" lvl="1" indent="-177800"/>
            <a:r>
              <a:rPr lang="en-US" sz="1200" dirty="0" smtClean="0"/>
              <a:t>Elizabeth Arnaud, </a:t>
            </a:r>
            <a:r>
              <a:rPr lang="en-US" sz="1200" dirty="0" err="1" smtClean="0"/>
              <a:t>Bioversity</a:t>
            </a:r>
            <a:r>
              <a:rPr lang="en-US" sz="1200" dirty="0" smtClean="0"/>
              <a:t> International</a:t>
            </a:r>
          </a:p>
          <a:p>
            <a:pPr marL="357188" lvl="1" indent="-177800"/>
            <a:r>
              <a:rPr lang="en-US" sz="1200" dirty="0" smtClean="0"/>
              <a:t>Juan Carlos Bello, Alexander von Humboldt Institute</a:t>
            </a:r>
          </a:p>
          <a:p>
            <a:pPr marL="357188" lvl="1" indent="-177800"/>
            <a:r>
              <a:rPr lang="en-US" sz="1200" dirty="0" smtClean="0"/>
              <a:t>Dora Canhos, Centro de </a:t>
            </a:r>
            <a:r>
              <a:rPr lang="en-US" sz="1200" dirty="0" err="1" smtClean="0"/>
              <a:t>Referencia</a:t>
            </a:r>
            <a:r>
              <a:rPr lang="en-US" sz="1200" dirty="0" smtClean="0"/>
              <a:t> </a:t>
            </a:r>
            <a:r>
              <a:rPr lang="en-US" sz="1200" dirty="0" err="1" smtClean="0"/>
              <a:t>em</a:t>
            </a:r>
            <a:r>
              <a:rPr lang="en-US" sz="1200" dirty="0" smtClean="0"/>
              <a:t> </a:t>
            </a:r>
            <a:r>
              <a:rPr lang="en-US" sz="1200" dirty="0" err="1" smtClean="0"/>
              <a:t>Informacao</a:t>
            </a:r>
            <a:r>
              <a:rPr lang="en-US" sz="1200" dirty="0" smtClean="0"/>
              <a:t> </a:t>
            </a:r>
            <a:r>
              <a:rPr lang="en-US" sz="1200" dirty="0" err="1" smtClean="0"/>
              <a:t>Ambiental</a:t>
            </a:r>
            <a:r>
              <a:rPr lang="en-US" sz="1200" dirty="0" smtClean="0"/>
              <a:t> (CRIA)</a:t>
            </a:r>
          </a:p>
          <a:p>
            <a:pPr marL="357188" lvl="1" indent="-177800"/>
            <a:r>
              <a:rPr lang="en-US" sz="1200" dirty="0" err="1" smtClean="0"/>
              <a:t>Gregoire</a:t>
            </a:r>
            <a:r>
              <a:rPr lang="en-US" sz="1200" dirty="0" smtClean="0"/>
              <a:t> Dubois, European Commission - Joint Research Centre</a:t>
            </a:r>
          </a:p>
          <a:p>
            <a:pPr marL="357188" lvl="1" indent="-177800"/>
            <a:r>
              <a:rPr lang="en-US" sz="1200" dirty="0" smtClean="0"/>
              <a:t>Dawn Field, NERC Centre for Ecology &amp; Hydrology</a:t>
            </a:r>
          </a:p>
          <a:p>
            <a:pPr marL="357188" lvl="1" indent="-177800"/>
            <a:r>
              <a:rPr lang="en-US" sz="1200" dirty="0" smtClean="0"/>
              <a:t>Jerry Harrison, UNEP-WCMC</a:t>
            </a:r>
          </a:p>
          <a:p>
            <a:pPr marL="357188" lvl="1" indent="-177800"/>
            <a:r>
              <a:rPr lang="en-US" sz="1200" dirty="0" smtClean="0"/>
              <a:t>Bryan </a:t>
            </a:r>
            <a:r>
              <a:rPr lang="en-US" sz="1200" dirty="0" err="1" smtClean="0"/>
              <a:t>Heidorn</a:t>
            </a:r>
            <a:r>
              <a:rPr lang="en-US" sz="1200" dirty="0" smtClean="0"/>
              <a:t>, JRS Foundation &amp; University of Arizona</a:t>
            </a:r>
          </a:p>
          <a:p>
            <a:pPr marL="357188" lvl="1" indent="-177800"/>
            <a:r>
              <a:rPr lang="en-US" sz="1200" dirty="0" smtClean="0"/>
              <a:t>Roderick Page, University of Glasgow</a:t>
            </a:r>
          </a:p>
          <a:p>
            <a:pPr marL="357188" lvl="1" indent="-177800"/>
            <a:r>
              <a:rPr lang="en-US" sz="1200" dirty="0" smtClean="0"/>
              <a:t>Cynthia Parr, Encyclopedia of Life (EOL)</a:t>
            </a:r>
          </a:p>
          <a:p>
            <a:pPr marL="357188" lvl="1" indent="-177800"/>
            <a:r>
              <a:rPr lang="en-US" sz="1200" dirty="0" smtClean="0"/>
              <a:t>Jeff Price, The Wallace Initiative and </a:t>
            </a:r>
            <a:r>
              <a:rPr lang="en-US" sz="1200" dirty="0" err="1" smtClean="0"/>
              <a:t>ClimaScope</a:t>
            </a:r>
            <a:endParaRPr lang="en-US" sz="1200" dirty="0" smtClean="0"/>
          </a:p>
          <a:p>
            <a:pPr marL="357188" lvl="1" indent="-177800"/>
            <a:r>
              <a:rPr lang="en-US" sz="1200" dirty="0" smtClean="0"/>
              <a:t>Selwyn Willoughby, South African National Biodiversity Institute (SANBI)</a:t>
            </a:r>
            <a:endParaRPr lang="en-US" dirty="0" smtClean="0"/>
          </a:p>
          <a:p>
            <a:pPr>
              <a:spcBef>
                <a:spcPts val="1200"/>
              </a:spcBef>
            </a:pPr>
            <a:r>
              <a:rPr lang="en-US" sz="2000" dirty="0" smtClean="0"/>
              <a:t>Attendees</a:t>
            </a:r>
          </a:p>
          <a:p>
            <a:pPr marL="357188" lvl="1" indent="-190500"/>
            <a:r>
              <a:rPr lang="en-US" sz="1200" dirty="0" smtClean="0"/>
              <a:t>Around 100 participants</a:t>
            </a:r>
          </a:p>
          <a:p>
            <a:pPr marL="357188" lvl="1" indent="-190500"/>
            <a:r>
              <a:rPr lang="en-US" sz="1200" dirty="0" smtClean="0"/>
              <a:t>Geographic and thematic diversity</a:t>
            </a:r>
          </a:p>
          <a:p>
            <a:pPr marL="357188" lvl="1" indent="-190500"/>
            <a:r>
              <a:rPr lang="en-US" sz="1200" dirty="0" smtClean="0"/>
              <a:t>Informatics, science and policy roles</a:t>
            </a:r>
            <a:endParaRPr lang="en-US" dirty="0" smtClean="0"/>
          </a:p>
        </p:txBody>
      </p:sp>
      <p:grpSp>
        <p:nvGrpSpPr>
          <p:cNvPr id="7" name="Group 6"/>
          <p:cNvGrpSpPr>
            <a:grpSpLocks noChangeAspect="1"/>
          </p:cNvGrpSpPr>
          <p:nvPr/>
        </p:nvGrpSpPr>
        <p:grpSpPr>
          <a:xfrm>
            <a:off x="3862962" y="1284492"/>
            <a:ext cx="5118416" cy="443900"/>
            <a:chOff x="305698" y="2438886"/>
            <a:chExt cx="6598268" cy="572242"/>
          </a:xfrm>
        </p:grpSpPr>
        <p:pic>
          <p:nvPicPr>
            <p:cNvPr id="8" name="Picture 7" descr="Global Biodiversity Information Facility (GB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698" y="2438886"/>
              <a:ext cx="1127317" cy="5722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ReATIVE-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456" y="2501513"/>
              <a:ext cx="1124918" cy="4469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The Natural History Muse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014" y="2482047"/>
              <a:ext cx="898952" cy="4859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Encyclopedia of Life (E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0654" y="2439257"/>
              <a:ext cx="12001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onsortium for the Barcode of Life (CBO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443" y="2487865"/>
              <a:ext cx="1296374" cy="474284"/>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2" descr="http://farm8.staticflickr.com/7264/7501083170_bc077237db_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3845" y="3207992"/>
            <a:ext cx="4127533" cy="25756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9"/>
          <a:stretch>
            <a:fillRect/>
          </a:stretch>
        </p:blipFill>
        <p:spPr>
          <a:xfrm>
            <a:off x="5778374" y="635827"/>
            <a:ext cx="1819275" cy="561975"/>
          </a:xfrm>
          <a:prstGeom prst="rect">
            <a:avLst/>
          </a:prstGeom>
        </p:spPr>
      </p:pic>
    </p:spTree>
    <p:extLst>
      <p:ext uri="{BB962C8B-B14F-4D97-AF65-F5344CB8AC3E}">
        <p14:creationId xmlns:p14="http://schemas.microsoft.com/office/powerpoint/2010/main" val="4272216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chor="ctr">
            <a:normAutofit fontScale="90000"/>
          </a:bodyPr>
          <a:lstStyle/>
          <a:p>
            <a:r>
              <a:rPr lang="en-AU" dirty="0" smtClean="0"/>
              <a:t>Questions from GBIC 2012 </a:t>
            </a:r>
            <a:br>
              <a:rPr lang="en-AU" dirty="0" smtClean="0"/>
            </a:br>
            <a:r>
              <a:rPr lang="da-DK" sz="2200" dirty="0" err="1" smtClean="0"/>
              <a:t>Developing</a:t>
            </a:r>
            <a:r>
              <a:rPr lang="da-DK" sz="2200" dirty="0" smtClean="0"/>
              <a:t> </a:t>
            </a:r>
            <a:r>
              <a:rPr lang="da-DK" sz="2200" dirty="0"/>
              <a:t>a sensor </a:t>
            </a:r>
            <a:r>
              <a:rPr lang="da-DK" sz="2200" dirty="0" err="1"/>
              <a:t>network</a:t>
            </a:r>
            <a:r>
              <a:rPr lang="da-DK" sz="2200" dirty="0"/>
              <a:t> for all </a:t>
            </a:r>
            <a:r>
              <a:rPr lang="da-DK" sz="2200" dirty="0" err="1" smtClean="0"/>
              <a:t>biodiversity</a:t>
            </a:r>
            <a:endParaRPr lang="en-GB" dirty="0"/>
          </a:p>
        </p:txBody>
      </p:sp>
      <p:sp>
        <p:nvSpPr>
          <p:cNvPr id="3" name="Text Placeholder 2"/>
          <p:cNvSpPr>
            <a:spLocks noGrp="1"/>
          </p:cNvSpPr>
          <p:nvPr>
            <p:ph type="body" sz="quarter" idx="10"/>
          </p:nvPr>
        </p:nvSpPr>
        <p:spPr/>
        <p:txBody>
          <a:bodyPr/>
          <a:lstStyle/>
          <a:p>
            <a:endParaRPr lang="en-US" dirty="0"/>
          </a:p>
        </p:txBody>
      </p:sp>
      <p:sp>
        <p:nvSpPr>
          <p:cNvPr id="6" name="Content Placeholder 2"/>
          <p:cNvSpPr txBox="1">
            <a:spLocks/>
          </p:cNvSpPr>
          <p:nvPr/>
        </p:nvSpPr>
        <p:spPr>
          <a:xfrm>
            <a:off x="819807" y="1153510"/>
            <a:ext cx="7418973" cy="5131675"/>
          </a:xfrm>
          <a:prstGeom prst="rect">
            <a:avLst/>
          </a:prstGeom>
        </p:spPr>
        <p:txBody>
          <a:bodyPr>
            <a:normAutofit fontScale="92500" lnSpcReduction="10000"/>
          </a:bodyPr>
          <a:lstStyle>
            <a:lvl1pPr marL="0" indent="0" algn="l" defTabSz="457200" rtl="0" eaLnBrk="1" latinLnBrk="0" hangingPunct="1">
              <a:spcBef>
                <a:spcPct val="20000"/>
              </a:spcBef>
              <a:buFont typeface="Arial"/>
              <a:buNone/>
              <a:defRPr sz="3200" kern="1200">
                <a:solidFill>
                  <a:schemeClr val="tx1"/>
                </a:solidFill>
                <a:latin typeface="Arial Narrow"/>
                <a:ea typeface="+mn-ea"/>
                <a:cs typeface="Arial Narrow"/>
              </a:defRPr>
            </a:lvl1pPr>
            <a:lvl2pPr marL="742950" indent="-285750" algn="l" defTabSz="457200" rtl="0" eaLnBrk="1" latinLnBrk="0" hangingPunct="1">
              <a:spcBef>
                <a:spcPct val="20000"/>
              </a:spcBef>
              <a:buFont typeface="Arial"/>
              <a:buChar char="•"/>
              <a:defRPr sz="2800" kern="1200">
                <a:solidFill>
                  <a:schemeClr val="tx1"/>
                </a:solidFill>
                <a:latin typeface="Arial Narrow"/>
                <a:ea typeface="+mn-ea"/>
                <a:cs typeface="Arial Narrow"/>
              </a:defRPr>
            </a:lvl2pPr>
            <a:lvl3pPr marL="1143000" indent="-228600" algn="l" defTabSz="457200" rtl="0" eaLnBrk="1" latinLnBrk="0" hangingPunct="1">
              <a:spcBef>
                <a:spcPct val="20000"/>
              </a:spcBef>
              <a:buFont typeface="Wingdings" charset="2"/>
              <a:buChar char="§"/>
              <a:defRPr sz="2400" kern="1200">
                <a:solidFill>
                  <a:schemeClr val="tx1"/>
                </a:solidFill>
                <a:latin typeface="Arial Narrow"/>
                <a:ea typeface="+mn-ea"/>
                <a:cs typeface="Arial Narrow"/>
              </a:defRPr>
            </a:lvl3pPr>
            <a:lvl4pPr marL="16002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4pPr>
            <a:lvl5pPr marL="2057400" indent="-228600" algn="l" defTabSz="457200" rtl="0" eaLnBrk="1" latinLnBrk="0" hangingPunct="1">
              <a:spcBef>
                <a:spcPct val="20000"/>
              </a:spcBef>
              <a:buFont typeface="Arial"/>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Aft>
                <a:spcPts val="1800"/>
              </a:spcAft>
              <a:buFont typeface="+mj-lt"/>
              <a:buAutoNum type="arabicPeriod"/>
            </a:pPr>
            <a:r>
              <a:rPr lang="da-DK" dirty="0" err="1"/>
              <a:t>What</a:t>
            </a:r>
            <a:r>
              <a:rPr lang="da-DK" dirty="0"/>
              <a:t> data do </a:t>
            </a:r>
            <a:r>
              <a:rPr lang="da-DK" dirty="0" err="1"/>
              <a:t>we</a:t>
            </a:r>
            <a:r>
              <a:rPr lang="da-DK" dirty="0"/>
              <a:t> have – or </a:t>
            </a:r>
            <a:r>
              <a:rPr lang="da-DK" dirty="0" err="1"/>
              <a:t>could</a:t>
            </a:r>
            <a:r>
              <a:rPr lang="da-DK" dirty="0"/>
              <a:t> </a:t>
            </a:r>
            <a:r>
              <a:rPr lang="da-DK" dirty="0" err="1"/>
              <a:t>we</a:t>
            </a:r>
            <a:r>
              <a:rPr lang="da-DK" dirty="0"/>
              <a:t> </a:t>
            </a:r>
            <a:r>
              <a:rPr lang="da-DK" dirty="0" err="1"/>
              <a:t>get</a:t>
            </a:r>
            <a:r>
              <a:rPr lang="da-DK" dirty="0"/>
              <a:t>?</a:t>
            </a:r>
          </a:p>
          <a:p>
            <a:pPr marL="342900" indent="-342900">
              <a:spcAft>
                <a:spcPts val="1800"/>
              </a:spcAft>
              <a:buFont typeface="+mj-lt"/>
              <a:buAutoNum type="arabicPeriod"/>
            </a:pPr>
            <a:r>
              <a:rPr lang="da-DK" dirty="0"/>
              <a:t>How </a:t>
            </a:r>
            <a:r>
              <a:rPr lang="da-DK" dirty="0" err="1"/>
              <a:t>could</a:t>
            </a:r>
            <a:r>
              <a:rPr lang="da-DK" dirty="0"/>
              <a:t> </a:t>
            </a:r>
            <a:r>
              <a:rPr lang="da-DK" dirty="0" err="1"/>
              <a:t>these</a:t>
            </a:r>
            <a:r>
              <a:rPr lang="da-DK" dirty="0"/>
              <a:t> data </a:t>
            </a:r>
            <a:r>
              <a:rPr lang="da-DK" dirty="0" err="1"/>
              <a:t>be</a:t>
            </a:r>
            <a:r>
              <a:rPr lang="da-DK" dirty="0"/>
              <a:t> </a:t>
            </a:r>
            <a:r>
              <a:rPr lang="da-DK" dirty="0" err="1"/>
              <a:t>combined</a:t>
            </a:r>
            <a:r>
              <a:rPr lang="da-DK" dirty="0"/>
              <a:t>?</a:t>
            </a:r>
          </a:p>
          <a:p>
            <a:pPr marL="342900" indent="-342900">
              <a:spcAft>
                <a:spcPts val="1800"/>
              </a:spcAft>
              <a:buFont typeface="+mj-lt"/>
              <a:buAutoNum type="arabicPeriod"/>
            </a:pPr>
            <a:r>
              <a:rPr lang="da-DK" dirty="0" err="1"/>
              <a:t>What</a:t>
            </a:r>
            <a:r>
              <a:rPr lang="da-DK" dirty="0"/>
              <a:t> </a:t>
            </a:r>
            <a:r>
              <a:rPr lang="da-DK" dirty="0" err="1"/>
              <a:t>tools</a:t>
            </a:r>
            <a:r>
              <a:rPr lang="da-DK" dirty="0"/>
              <a:t> and software do </a:t>
            </a:r>
            <a:r>
              <a:rPr lang="da-DK" dirty="0" err="1"/>
              <a:t>we</a:t>
            </a:r>
            <a:r>
              <a:rPr lang="da-DK" dirty="0"/>
              <a:t> </a:t>
            </a:r>
            <a:r>
              <a:rPr lang="da-DK" dirty="0" err="1"/>
              <a:t>need</a:t>
            </a:r>
            <a:r>
              <a:rPr lang="da-DK" dirty="0"/>
              <a:t>?</a:t>
            </a:r>
          </a:p>
          <a:p>
            <a:pPr marL="342900" indent="-342900">
              <a:spcAft>
                <a:spcPts val="1800"/>
              </a:spcAft>
              <a:buFont typeface="+mj-lt"/>
              <a:buAutoNum type="arabicPeriod"/>
            </a:pPr>
            <a:r>
              <a:rPr lang="da-DK" dirty="0" err="1"/>
              <a:t>What</a:t>
            </a:r>
            <a:r>
              <a:rPr lang="da-DK" dirty="0"/>
              <a:t> </a:t>
            </a:r>
            <a:r>
              <a:rPr lang="da-DK" dirty="0" err="1"/>
              <a:t>else</a:t>
            </a:r>
            <a:r>
              <a:rPr lang="da-DK" dirty="0"/>
              <a:t> has to </a:t>
            </a:r>
            <a:r>
              <a:rPr lang="da-DK" dirty="0" err="1"/>
              <a:t>change</a:t>
            </a:r>
            <a:r>
              <a:rPr lang="da-DK" dirty="0"/>
              <a:t> to </a:t>
            </a:r>
            <a:r>
              <a:rPr lang="da-DK" dirty="0" err="1"/>
              <a:t>make</a:t>
            </a:r>
            <a:r>
              <a:rPr lang="da-DK" dirty="0"/>
              <a:t> </a:t>
            </a:r>
            <a:r>
              <a:rPr lang="da-DK" dirty="0" err="1"/>
              <a:t>this</a:t>
            </a:r>
            <a:r>
              <a:rPr lang="da-DK" dirty="0"/>
              <a:t> </a:t>
            </a:r>
            <a:r>
              <a:rPr lang="da-DK" dirty="0" err="1"/>
              <a:t>possible</a:t>
            </a:r>
            <a:r>
              <a:rPr lang="da-DK" dirty="0"/>
              <a:t>?</a:t>
            </a:r>
          </a:p>
          <a:p>
            <a:pPr marL="342900" indent="-342900">
              <a:spcAft>
                <a:spcPts val="1800"/>
              </a:spcAft>
              <a:buFont typeface="+mj-lt"/>
              <a:buAutoNum type="arabicPeriod"/>
            </a:pPr>
            <a:r>
              <a:rPr lang="da-DK" dirty="0"/>
              <a:t>How do </a:t>
            </a:r>
            <a:r>
              <a:rPr lang="da-DK" dirty="0" err="1"/>
              <a:t>we</a:t>
            </a:r>
            <a:r>
              <a:rPr lang="da-DK" dirty="0"/>
              <a:t> </a:t>
            </a:r>
            <a:r>
              <a:rPr lang="da-DK" dirty="0" err="1"/>
              <a:t>prioritise</a:t>
            </a:r>
            <a:r>
              <a:rPr lang="da-DK" dirty="0"/>
              <a:t>?</a:t>
            </a:r>
          </a:p>
          <a:p>
            <a:pPr marL="342900" indent="-342900">
              <a:spcAft>
                <a:spcPts val="1800"/>
              </a:spcAft>
              <a:buFont typeface="+mj-lt"/>
              <a:buAutoNum type="arabicPeriod"/>
            </a:pPr>
            <a:r>
              <a:rPr lang="da-DK" dirty="0"/>
              <a:t>How do </a:t>
            </a:r>
            <a:r>
              <a:rPr lang="da-DK" dirty="0" err="1"/>
              <a:t>we</a:t>
            </a:r>
            <a:r>
              <a:rPr lang="da-DK" dirty="0"/>
              <a:t> know </a:t>
            </a:r>
            <a:r>
              <a:rPr lang="da-DK" dirty="0" err="1"/>
              <a:t>when</a:t>
            </a:r>
            <a:r>
              <a:rPr lang="da-DK" dirty="0"/>
              <a:t> </a:t>
            </a:r>
            <a:r>
              <a:rPr lang="da-DK" dirty="0" err="1"/>
              <a:t>we</a:t>
            </a:r>
            <a:r>
              <a:rPr lang="da-DK" dirty="0"/>
              <a:t> have </a:t>
            </a:r>
            <a:r>
              <a:rPr lang="da-DK" dirty="0" err="1"/>
              <a:t>what</a:t>
            </a:r>
            <a:r>
              <a:rPr lang="da-DK" dirty="0"/>
              <a:t> </a:t>
            </a:r>
            <a:r>
              <a:rPr lang="da-DK" dirty="0" err="1"/>
              <a:t>we</a:t>
            </a:r>
            <a:r>
              <a:rPr lang="da-DK" dirty="0"/>
              <a:t> </a:t>
            </a:r>
            <a:r>
              <a:rPr lang="da-DK" dirty="0" err="1"/>
              <a:t>need</a:t>
            </a:r>
            <a:r>
              <a:rPr lang="da-DK" dirty="0"/>
              <a:t>?</a:t>
            </a:r>
          </a:p>
          <a:p>
            <a:pPr marL="342900" indent="-342900">
              <a:spcAft>
                <a:spcPts val="1800"/>
              </a:spcAft>
              <a:buFont typeface="+mj-lt"/>
              <a:buAutoNum type="arabicPeriod"/>
            </a:pPr>
            <a:r>
              <a:rPr lang="da-DK" dirty="0"/>
              <a:t>How do </a:t>
            </a:r>
            <a:r>
              <a:rPr lang="da-DK" dirty="0" err="1"/>
              <a:t>we</a:t>
            </a:r>
            <a:r>
              <a:rPr lang="da-DK" dirty="0"/>
              <a:t> present all </a:t>
            </a:r>
            <a:r>
              <a:rPr lang="da-DK" dirty="0" err="1"/>
              <a:t>this</a:t>
            </a:r>
            <a:r>
              <a:rPr lang="da-DK" dirty="0"/>
              <a:t> for </a:t>
            </a:r>
            <a:r>
              <a:rPr lang="da-DK" dirty="0" err="1"/>
              <a:t>funders</a:t>
            </a:r>
            <a:r>
              <a:rPr lang="da-DK" dirty="0"/>
              <a:t>?</a:t>
            </a:r>
          </a:p>
          <a:p>
            <a:endParaRPr lang="en-US" dirty="0" smtClean="0"/>
          </a:p>
        </p:txBody>
      </p:sp>
    </p:spTree>
    <p:extLst>
      <p:ext uri="{BB962C8B-B14F-4D97-AF65-F5344CB8AC3E}">
        <p14:creationId xmlns:p14="http://schemas.microsoft.com/office/powerpoint/2010/main" val="4504668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chor="ctr">
            <a:normAutofit/>
          </a:bodyPr>
          <a:lstStyle/>
          <a:p>
            <a:r>
              <a:rPr lang="en-US" dirty="0" smtClean="0"/>
              <a:t>GBIC 2012 Discussions</a:t>
            </a:r>
            <a:endParaRPr lang="en-GB"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913622" y="987786"/>
            <a:ext cx="7273933" cy="5311594"/>
          </a:xfrm>
          <a:prstGeom prst="rect">
            <a:avLst/>
          </a:prstGeom>
        </p:spPr>
      </p:pic>
    </p:spTree>
    <p:extLst>
      <p:ext uri="{BB962C8B-B14F-4D97-AF65-F5344CB8AC3E}">
        <p14:creationId xmlns:p14="http://schemas.microsoft.com/office/powerpoint/2010/main" val="932022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ormAutofit/>
          </a:bodyPr>
          <a:lstStyle/>
          <a:p>
            <a:r>
              <a:rPr lang="en-GB" dirty="0" smtClean="0"/>
              <a:t>Global Biodiversity Informatics Outlook</a:t>
            </a:r>
            <a:endParaRPr lang="en-GB" dirty="0"/>
          </a:p>
        </p:txBody>
      </p:sp>
      <p:sp>
        <p:nvSpPr>
          <p:cNvPr id="3" name="Text Placeholder 2"/>
          <p:cNvSpPr>
            <a:spLocks noGrp="1"/>
          </p:cNvSpPr>
          <p:nvPr>
            <p:ph type="body" sz="quarter" idx="10"/>
          </p:nvPr>
        </p:nvSpPr>
        <p:spPr/>
        <p:txBody>
          <a:bodyPr/>
          <a:lstStyle/>
          <a:p>
            <a:r>
              <a:rPr lang="da-DK" dirty="0">
                <a:hlinkClick r:id="rId3"/>
              </a:rPr>
              <a:t>http://biodiversityinformatics.org</a:t>
            </a:r>
            <a:r>
              <a:rPr lang="da-DK" dirty="0" smtClean="0">
                <a:hlinkClick r:id="rId3"/>
              </a:rPr>
              <a:t>/</a:t>
            </a:r>
            <a:endParaRPr lang="en-US" dirty="0"/>
          </a:p>
        </p:txBody>
      </p:sp>
      <p:pic>
        <p:nvPicPr>
          <p:cNvPr id="1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856" y="1114426"/>
            <a:ext cx="3410054" cy="4823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 name="Picture 2" descr="C:\Users\dhobern\AppData\Local\Microsoft\Windows\Temporary Internet Files\Content.Outlook\E7G54LFQ\GBIO FRAMEWORK.jpg"/>
          <p:cNvPicPr>
            <a:picLocks noChangeAspect="1" noChangeArrowheads="1"/>
          </p:cNvPicPr>
          <p:nvPr/>
        </p:nvPicPr>
        <p:blipFill rotWithShape="1">
          <a:blip r:embed="rId5">
            <a:extLst>
              <a:ext uri="{28A0092B-C50C-407E-A947-70E740481C1C}">
                <a14:useLocalDpi xmlns:a14="http://schemas.microsoft.com/office/drawing/2010/main" val="0"/>
              </a:ext>
            </a:extLst>
          </a:blip>
          <a:srcRect l="2328" t="1970" r="2397" b="8596"/>
          <a:stretch/>
        </p:blipFill>
        <p:spPr bwMode="auto">
          <a:xfrm>
            <a:off x="4088204" y="1114425"/>
            <a:ext cx="4743506" cy="4823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04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ormAutofit/>
          </a:bodyPr>
          <a:lstStyle/>
          <a:p>
            <a:r>
              <a:rPr lang="en-GB" dirty="0"/>
              <a:t>The GBIO </a:t>
            </a:r>
            <a:r>
              <a:rPr lang="en-GB" dirty="0" smtClean="0"/>
              <a:t>Framework</a:t>
            </a:r>
            <a:endParaRPr lang="en-GB" dirty="0"/>
          </a:p>
        </p:txBody>
      </p:sp>
      <p:sp>
        <p:nvSpPr>
          <p:cNvPr id="3" name="Text Placeholder 2"/>
          <p:cNvSpPr>
            <a:spLocks noGrp="1"/>
          </p:cNvSpPr>
          <p:nvPr>
            <p:ph type="body" sz="quarter" idx="10"/>
          </p:nvPr>
        </p:nvSpPr>
        <p:spPr/>
        <p:txBody>
          <a:bodyPr/>
          <a:lstStyle/>
          <a:p>
            <a:endParaRPr lang="en-GB"/>
          </a:p>
        </p:txBody>
      </p:sp>
      <p:sp>
        <p:nvSpPr>
          <p:cNvPr id="68" name="Rectangle 67"/>
          <p:cNvSpPr/>
          <p:nvPr/>
        </p:nvSpPr>
        <p:spPr bwMode="auto">
          <a:xfrm>
            <a:off x="2045321" y="2143596"/>
            <a:ext cx="5815173" cy="4089115"/>
          </a:xfrm>
          <a:prstGeom prst="rect">
            <a:avLst/>
          </a:prstGeom>
          <a:solidFill>
            <a:schemeClr val="bg2">
              <a:lumMod val="9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9144" rIns="9144" anchor="b" anchorCtr="0"/>
          <a:lstStyle/>
          <a:p>
            <a:pPr algn="ctr">
              <a:defRPr/>
            </a:pPr>
            <a:r>
              <a:rPr lang="da-DK" sz="1400" b="1" dirty="0">
                <a:solidFill>
                  <a:schemeClr val="bg2">
                    <a:lumMod val="25000"/>
                  </a:schemeClr>
                </a:solidFill>
              </a:rPr>
              <a:t>Culture</a:t>
            </a:r>
            <a:endParaRPr lang="en-US" sz="1400" b="1" dirty="0">
              <a:solidFill>
                <a:schemeClr val="bg2">
                  <a:lumMod val="25000"/>
                </a:schemeClr>
              </a:solidFill>
            </a:endParaRPr>
          </a:p>
        </p:txBody>
      </p:sp>
      <p:sp>
        <p:nvSpPr>
          <p:cNvPr id="69" name="Rectangle 68"/>
          <p:cNvSpPr/>
          <p:nvPr/>
        </p:nvSpPr>
        <p:spPr bwMode="auto">
          <a:xfrm>
            <a:off x="2759935" y="2746473"/>
            <a:ext cx="4385945" cy="1030213"/>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b" anchorCtr="0"/>
          <a:lstStyle/>
          <a:p>
            <a:pPr algn="ctr">
              <a:defRPr/>
            </a:pPr>
            <a:r>
              <a:rPr lang="en-US" sz="1400" b="1" dirty="0">
                <a:solidFill>
                  <a:schemeClr val="tx2">
                    <a:lumMod val="75000"/>
                  </a:schemeClr>
                </a:solidFill>
              </a:rPr>
              <a:t>Evidence</a:t>
            </a:r>
          </a:p>
        </p:txBody>
      </p:sp>
      <p:grpSp>
        <p:nvGrpSpPr>
          <p:cNvPr id="70" name="Group 69"/>
          <p:cNvGrpSpPr/>
          <p:nvPr/>
        </p:nvGrpSpPr>
        <p:grpSpPr>
          <a:xfrm>
            <a:off x="2844293" y="2825049"/>
            <a:ext cx="4217229" cy="676685"/>
            <a:chOff x="2379404" y="3558356"/>
            <a:chExt cx="4217229" cy="868329"/>
          </a:xfrm>
        </p:grpSpPr>
        <p:sp>
          <p:nvSpPr>
            <p:cNvPr id="71" name="Rectangle 70"/>
            <p:cNvSpPr/>
            <p:nvPr/>
          </p:nvSpPr>
          <p:spPr bwMode="auto">
            <a:xfrm>
              <a:off x="5817818" y="3558356"/>
              <a:ext cx="778815" cy="86832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1">
                      <a:lumMod val="50000"/>
                    </a:schemeClr>
                  </a:solidFill>
                </a:rPr>
                <a:t>Comprehensive Knowledge Access</a:t>
              </a:r>
              <a:endParaRPr lang="en-US" sz="900" b="1" dirty="0">
                <a:solidFill>
                  <a:schemeClr val="accent1">
                    <a:lumMod val="50000"/>
                  </a:schemeClr>
                </a:solidFill>
              </a:endParaRPr>
            </a:p>
          </p:txBody>
        </p:sp>
        <p:sp>
          <p:nvSpPr>
            <p:cNvPr id="72" name="Rectangle 71"/>
            <p:cNvSpPr/>
            <p:nvPr/>
          </p:nvSpPr>
          <p:spPr bwMode="auto">
            <a:xfrm>
              <a:off x="4958216" y="3558356"/>
              <a:ext cx="778815" cy="86832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1">
                      <a:lumMod val="50000"/>
                    </a:schemeClr>
                  </a:solidFill>
                </a:rPr>
                <a:t>Aggregated Species Trait Data</a:t>
              </a:r>
              <a:endParaRPr lang="en-US" sz="900" b="1" dirty="0">
                <a:solidFill>
                  <a:schemeClr val="accent1">
                    <a:lumMod val="50000"/>
                  </a:schemeClr>
                </a:solidFill>
              </a:endParaRPr>
            </a:p>
          </p:txBody>
        </p:sp>
        <p:sp>
          <p:nvSpPr>
            <p:cNvPr id="73" name="Rectangle 72"/>
            <p:cNvSpPr/>
            <p:nvPr/>
          </p:nvSpPr>
          <p:spPr bwMode="auto">
            <a:xfrm>
              <a:off x="2379404" y="3558356"/>
              <a:ext cx="778815" cy="86832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1">
                      <a:lumMod val="50000"/>
                    </a:schemeClr>
                  </a:solidFill>
                </a:rPr>
                <a:t>Fitness-for-use &amp; Annotation</a:t>
              </a:r>
              <a:endParaRPr lang="en-US" sz="900" b="1" dirty="0">
                <a:solidFill>
                  <a:schemeClr val="accent1">
                    <a:lumMod val="50000"/>
                  </a:schemeClr>
                </a:solidFill>
              </a:endParaRPr>
            </a:p>
          </p:txBody>
        </p:sp>
        <p:sp>
          <p:nvSpPr>
            <p:cNvPr id="74" name="Rectangle 73"/>
            <p:cNvSpPr/>
            <p:nvPr/>
          </p:nvSpPr>
          <p:spPr bwMode="auto">
            <a:xfrm>
              <a:off x="3239008" y="3558356"/>
              <a:ext cx="778815" cy="86832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1">
                      <a:lumMod val="50000"/>
                    </a:schemeClr>
                  </a:solidFill>
                </a:rPr>
                <a:t>Taxonomic Framework</a:t>
              </a:r>
              <a:endParaRPr lang="en-US" sz="900" b="1" dirty="0">
                <a:solidFill>
                  <a:schemeClr val="accent1">
                    <a:lumMod val="50000"/>
                  </a:schemeClr>
                </a:solidFill>
              </a:endParaRPr>
            </a:p>
          </p:txBody>
        </p:sp>
        <p:sp>
          <p:nvSpPr>
            <p:cNvPr id="75" name="Rectangle 74"/>
            <p:cNvSpPr/>
            <p:nvPr/>
          </p:nvSpPr>
          <p:spPr bwMode="auto">
            <a:xfrm>
              <a:off x="4098612" y="3558356"/>
              <a:ext cx="778815" cy="86832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1">
                      <a:lumMod val="50000"/>
                    </a:schemeClr>
                  </a:solidFill>
                </a:rPr>
                <a:t>Integrated Occurrence Data</a:t>
              </a:r>
              <a:endParaRPr lang="en-US" sz="900" b="1" dirty="0">
                <a:solidFill>
                  <a:schemeClr val="accent1">
                    <a:lumMod val="50000"/>
                  </a:schemeClr>
                </a:solidFill>
              </a:endParaRPr>
            </a:p>
          </p:txBody>
        </p:sp>
      </p:grpSp>
      <p:sp>
        <p:nvSpPr>
          <p:cNvPr id="76" name="Rectangle 75"/>
          <p:cNvSpPr/>
          <p:nvPr/>
        </p:nvSpPr>
        <p:spPr bwMode="auto">
          <a:xfrm>
            <a:off x="2759935" y="1464688"/>
            <a:ext cx="4385945" cy="103021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b" anchorCtr="0"/>
          <a:lstStyle/>
          <a:p>
            <a:pPr algn="ctr">
              <a:defRPr/>
            </a:pPr>
            <a:r>
              <a:rPr lang="da-DK" sz="1400" b="1" dirty="0">
                <a:solidFill>
                  <a:schemeClr val="accent6">
                    <a:lumMod val="50000"/>
                  </a:schemeClr>
                </a:solidFill>
              </a:rPr>
              <a:t>Understanding</a:t>
            </a:r>
            <a:endParaRPr lang="en-US" sz="1400" b="1" dirty="0">
              <a:solidFill>
                <a:schemeClr val="accent6">
                  <a:lumMod val="50000"/>
                </a:schemeClr>
              </a:solidFill>
            </a:endParaRPr>
          </a:p>
        </p:txBody>
      </p:sp>
      <p:grpSp>
        <p:nvGrpSpPr>
          <p:cNvPr id="77" name="Group 76"/>
          <p:cNvGrpSpPr/>
          <p:nvPr/>
        </p:nvGrpSpPr>
        <p:grpSpPr>
          <a:xfrm>
            <a:off x="2844293" y="1543264"/>
            <a:ext cx="4217229" cy="676685"/>
            <a:chOff x="2379404" y="2183212"/>
            <a:chExt cx="4217229" cy="868329"/>
          </a:xfrm>
        </p:grpSpPr>
        <p:sp>
          <p:nvSpPr>
            <p:cNvPr id="78" name="Rectangle 77"/>
            <p:cNvSpPr/>
            <p:nvPr/>
          </p:nvSpPr>
          <p:spPr bwMode="auto">
            <a:xfrm>
              <a:off x="5817818" y="2183212"/>
              <a:ext cx="778815" cy="868329"/>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6">
                      <a:lumMod val="50000"/>
                    </a:schemeClr>
                  </a:solidFill>
                </a:rPr>
                <a:t>Prioritising New Data Capture</a:t>
              </a:r>
              <a:endParaRPr lang="en-US" sz="900" b="1" dirty="0">
                <a:solidFill>
                  <a:schemeClr val="accent6">
                    <a:lumMod val="50000"/>
                  </a:schemeClr>
                </a:solidFill>
              </a:endParaRPr>
            </a:p>
          </p:txBody>
        </p:sp>
        <p:sp>
          <p:nvSpPr>
            <p:cNvPr id="79" name="Rectangle 78"/>
            <p:cNvSpPr/>
            <p:nvPr/>
          </p:nvSpPr>
          <p:spPr bwMode="auto">
            <a:xfrm>
              <a:off x="4958216" y="2183212"/>
              <a:ext cx="778815" cy="868329"/>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6">
                      <a:lumMod val="50000"/>
                    </a:schemeClr>
                  </a:solidFill>
                </a:rPr>
                <a:t>Visualization &amp; Dissemination</a:t>
              </a:r>
              <a:endParaRPr lang="en-US" sz="900" b="1" dirty="0">
                <a:solidFill>
                  <a:schemeClr val="accent6">
                    <a:lumMod val="50000"/>
                  </a:schemeClr>
                </a:solidFill>
              </a:endParaRPr>
            </a:p>
          </p:txBody>
        </p:sp>
        <p:sp>
          <p:nvSpPr>
            <p:cNvPr id="80" name="Rectangle 79"/>
            <p:cNvSpPr/>
            <p:nvPr/>
          </p:nvSpPr>
          <p:spPr bwMode="auto">
            <a:xfrm>
              <a:off x="2379404" y="2183212"/>
              <a:ext cx="778815" cy="868329"/>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6">
                      <a:lumMod val="50000"/>
                    </a:schemeClr>
                  </a:solidFill>
                </a:rPr>
                <a:t>Multiscale Spatial Modelling</a:t>
              </a:r>
              <a:endParaRPr lang="en-US" sz="900" b="1" dirty="0">
                <a:solidFill>
                  <a:schemeClr val="accent6">
                    <a:lumMod val="50000"/>
                  </a:schemeClr>
                </a:solidFill>
              </a:endParaRPr>
            </a:p>
          </p:txBody>
        </p:sp>
        <p:sp>
          <p:nvSpPr>
            <p:cNvPr id="81" name="Rectangle 80"/>
            <p:cNvSpPr/>
            <p:nvPr/>
          </p:nvSpPr>
          <p:spPr bwMode="auto">
            <a:xfrm>
              <a:off x="3239008" y="2183212"/>
              <a:ext cx="778815" cy="868329"/>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6">
                      <a:lumMod val="50000"/>
                    </a:schemeClr>
                  </a:solidFill>
                </a:rPr>
                <a:t>Trends &amp; Predictions</a:t>
              </a:r>
              <a:endParaRPr lang="en-US" sz="900" b="1" dirty="0">
                <a:solidFill>
                  <a:schemeClr val="accent6">
                    <a:lumMod val="50000"/>
                  </a:schemeClr>
                </a:solidFill>
              </a:endParaRPr>
            </a:p>
          </p:txBody>
        </p:sp>
        <p:sp>
          <p:nvSpPr>
            <p:cNvPr id="82" name="Rectangle 81"/>
            <p:cNvSpPr/>
            <p:nvPr/>
          </p:nvSpPr>
          <p:spPr bwMode="auto">
            <a:xfrm>
              <a:off x="4098612" y="2183212"/>
              <a:ext cx="778815" cy="868329"/>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6">
                      <a:lumMod val="50000"/>
                    </a:schemeClr>
                  </a:solidFill>
                </a:rPr>
                <a:t>Modelling Biological Systems</a:t>
              </a:r>
              <a:endParaRPr lang="en-US" sz="900" b="1" dirty="0">
                <a:solidFill>
                  <a:schemeClr val="accent6">
                    <a:lumMod val="50000"/>
                  </a:schemeClr>
                </a:solidFill>
              </a:endParaRPr>
            </a:p>
          </p:txBody>
        </p:sp>
      </p:grpSp>
      <p:sp>
        <p:nvSpPr>
          <p:cNvPr id="83" name="Rectangle 82"/>
          <p:cNvSpPr/>
          <p:nvPr/>
        </p:nvSpPr>
        <p:spPr bwMode="auto">
          <a:xfrm>
            <a:off x="2759935" y="4028259"/>
            <a:ext cx="4385945" cy="1030213"/>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b" anchorCtr="0"/>
          <a:lstStyle/>
          <a:p>
            <a:pPr algn="ctr">
              <a:defRPr/>
            </a:pPr>
            <a:r>
              <a:rPr lang="da-DK" sz="1400" b="1" dirty="0">
                <a:solidFill>
                  <a:schemeClr val="accent3">
                    <a:lumMod val="50000"/>
                  </a:schemeClr>
                </a:solidFill>
              </a:rPr>
              <a:t>Data</a:t>
            </a:r>
            <a:endParaRPr lang="en-US" sz="1400" b="1" dirty="0">
              <a:solidFill>
                <a:schemeClr val="accent3">
                  <a:lumMod val="50000"/>
                </a:schemeClr>
              </a:solidFill>
            </a:endParaRPr>
          </a:p>
        </p:txBody>
      </p:sp>
      <p:grpSp>
        <p:nvGrpSpPr>
          <p:cNvPr id="84" name="Group 83"/>
          <p:cNvGrpSpPr/>
          <p:nvPr/>
        </p:nvGrpSpPr>
        <p:grpSpPr>
          <a:xfrm>
            <a:off x="2844293" y="4106835"/>
            <a:ext cx="4217229" cy="676685"/>
            <a:chOff x="2093898" y="4829725"/>
            <a:chExt cx="4217229" cy="676685"/>
          </a:xfrm>
        </p:grpSpPr>
        <p:sp>
          <p:nvSpPr>
            <p:cNvPr id="85" name="Rectangle 84"/>
            <p:cNvSpPr/>
            <p:nvPr/>
          </p:nvSpPr>
          <p:spPr bwMode="auto">
            <a:xfrm>
              <a:off x="5532312" y="4829725"/>
              <a:ext cx="778815" cy="676685"/>
            </a:xfrm>
            <a:prstGeom prst="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3">
                      <a:lumMod val="50000"/>
                    </a:schemeClr>
                  </a:solidFill>
                </a:rPr>
                <a:t>Automated &amp; Remote-sensed Observations</a:t>
              </a:r>
              <a:endParaRPr lang="en-US" sz="900" b="1" dirty="0">
                <a:solidFill>
                  <a:schemeClr val="accent3">
                    <a:lumMod val="50000"/>
                  </a:schemeClr>
                </a:solidFill>
              </a:endParaRPr>
            </a:p>
          </p:txBody>
        </p:sp>
        <p:sp>
          <p:nvSpPr>
            <p:cNvPr id="86" name="Rectangle 85"/>
            <p:cNvSpPr/>
            <p:nvPr/>
          </p:nvSpPr>
          <p:spPr bwMode="auto">
            <a:xfrm>
              <a:off x="4672710" y="4829725"/>
              <a:ext cx="778815" cy="676685"/>
            </a:xfrm>
            <a:prstGeom prst="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3">
                      <a:lumMod val="50000"/>
                    </a:schemeClr>
                  </a:solidFill>
                </a:rPr>
                <a:t>Sequences &amp; Genomes</a:t>
              </a:r>
              <a:endParaRPr lang="en-US" sz="900" b="1" dirty="0">
                <a:solidFill>
                  <a:schemeClr val="accent3">
                    <a:lumMod val="50000"/>
                  </a:schemeClr>
                </a:solidFill>
              </a:endParaRPr>
            </a:p>
          </p:txBody>
        </p:sp>
        <p:sp>
          <p:nvSpPr>
            <p:cNvPr id="87" name="Rectangle 86"/>
            <p:cNvSpPr/>
            <p:nvPr/>
          </p:nvSpPr>
          <p:spPr bwMode="auto">
            <a:xfrm>
              <a:off x="2093898" y="4829725"/>
              <a:ext cx="778815" cy="676685"/>
            </a:xfrm>
            <a:prstGeom prst="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3">
                      <a:lumMod val="50000"/>
                    </a:schemeClr>
                  </a:solidFill>
                </a:rPr>
                <a:t>Published Materials</a:t>
              </a:r>
              <a:endParaRPr lang="en-US" sz="900" b="1" dirty="0">
                <a:solidFill>
                  <a:schemeClr val="accent3">
                    <a:lumMod val="50000"/>
                  </a:schemeClr>
                </a:solidFill>
              </a:endParaRPr>
            </a:p>
          </p:txBody>
        </p:sp>
        <p:sp>
          <p:nvSpPr>
            <p:cNvPr id="88" name="Rectangle 87"/>
            <p:cNvSpPr/>
            <p:nvPr/>
          </p:nvSpPr>
          <p:spPr bwMode="auto">
            <a:xfrm>
              <a:off x="2953502" y="4829725"/>
              <a:ext cx="778815" cy="676685"/>
            </a:xfrm>
            <a:prstGeom prst="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3">
                      <a:lumMod val="50000"/>
                    </a:schemeClr>
                  </a:solidFill>
                </a:rPr>
                <a:t>Collections &amp; Specimens</a:t>
              </a:r>
              <a:endParaRPr lang="en-US" sz="900" b="1" dirty="0">
                <a:solidFill>
                  <a:schemeClr val="accent3">
                    <a:lumMod val="50000"/>
                  </a:schemeClr>
                </a:solidFill>
              </a:endParaRPr>
            </a:p>
          </p:txBody>
        </p:sp>
        <p:sp>
          <p:nvSpPr>
            <p:cNvPr id="89" name="Rectangle 88"/>
            <p:cNvSpPr/>
            <p:nvPr/>
          </p:nvSpPr>
          <p:spPr bwMode="auto">
            <a:xfrm>
              <a:off x="3813106" y="4829725"/>
              <a:ext cx="778815" cy="676685"/>
            </a:xfrm>
            <a:prstGeom prst="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accent3">
                      <a:lumMod val="50000"/>
                    </a:schemeClr>
                  </a:solidFill>
                </a:rPr>
                <a:t>Field Surveys &amp; Observations</a:t>
              </a:r>
              <a:endParaRPr lang="en-US" sz="900" b="1" dirty="0">
                <a:solidFill>
                  <a:schemeClr val="accent3">
                    <a:lumMod val="50000"/>
                  </a:schemeClr>
                </a:solidFill>
              </a:endParaRPr>
            </a:p>
          </p:txBody>
        </p:sp>
      </p:grpSp>
      <p:grpSp>
        <p:nvGrpSpPr>
          <p:cNvPr id="90" name="Group 89"/>
          <p:cNvGrpSpPr/>
          <p:nvPr/>
        </p:nvGrpSpPr>
        <p:grpSpPr>
          <a:xfrm>
            <a:off x="7061521" y="1619618"/>
            <a:ext cx="84358" cy="2661759"/>
            <a:chOff x="6527710" y="1771139"/>
            <a:chExt cx="84358" cy="3168088"/>
          </a:xfrm>
        </p:grpSpPr>
        <p:cxnSp>
          <p:nvCxnSpPr>
            <p:cNvPr id="91" name="Elbow Connector 90"/>
            <p:cNvCxnSpPr>
              <a:stCxn id="78" idx="3"/>
              <a:endCxn id="83" idx="3"/>
            </p:cNvCxnSpPr>
            <p:nvPr/>
          </p:nvCxnSpPr>
          <p:spPr>
            <a:xfrm>
              <a:off x="6527710" y="1771139"/>
              <a:ext cx="84358" cy="3168088"/>
            </a:xfrm>
            <a:prstGeom prst="bentConnector3">
              <a:avLst>
                <a:gd name="adj1" fmla="val 370988"/>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78" idx="3"/>
              <a:endCxn id="69" idx="3"/>
            </p:cNvCxnSpPr>
            <p:nvPr/>
          </p:nvCxnSpPr>
          <p:spPr>
            <a:xfrm>
              <a:off x="6527710" y="1771140"/>
              <a:ext cx="84358" cy="1642476"/>
            </a:xfrm>
            <a:prstGeom prst="bentConnector3">
              <a:avLst>
                <a:gd name="adj1" fmla="val 370988"/>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3" name="Elbow Connector 92"/>
          <p:cNvCxnSpPr>
            <a:stCxn id="73" idx="1"/>
            <a:endCxn id="83" idx="1"/>
          </p:cNvCxnSpPr>
          <p:nvPr/>
        </p:nvCxnSpPr>
        <p:spPr>
          <a:xfrm rot="10800000" flipV="1">
            <a:off x="2759935" y="3163392"/>
            <a:ext cx="84358" cy="1379974"/>
          </a:xfrm>
          <a:prstGeom prst="bentConnector3">
            <a:avLst>
              <a:gd name="adj1" fmla="val 370988"/>
            </a:avLst>
          </a:prstGeom>
          <a:ln w="1905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4003065" y="3762504"/>
            <a:ext cx="1899684" cy="251573"/>
            <a:chOff x="3199539" y="4711422"/>
            <a:chExt cx="1899684" cy="251573"/>
          </a:xfrm>
        </p:grpSpPr>
        <p:cxnSp>
          <p:nvCxnSpPr>
            <p:cNvPr id="95" name="Straight Arrow Connector 94"/>
            <p:cNvCxnSpPr/>
            <p:nvPr/>
          </p:nvCxnSpPr>
          <p:spPr>
            <a:xfrm flipV="1">
              <a:off x="4149381" y="4711422"/>
              <a:ext cx="0" cy="251573"/>
            </a:xfrm>
            <a:prstGeom prst="straightConnector1">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5099223" y="4711422"/>
              <a:ext cx="0" cy="251573"/>
            </a:xfrm>
            <a:prstGeom prst="straightConnector1">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3199539" y="4711422"/>
              <a:ext cx="0" cy="251573"/>
            </a:xfrm>
            <a:prstGeom prst="straightConnector1">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4003065" y="2490142"/>
            <a:ext cx="1899684" cy="251573"/>
            <a:chOff x="3199539" y="4711422"/>
            <a:chExt cx="1899684" cy="251573"/>
          </a:xfrm>
        </p:grpSpPr>
        <p:cxnSp>
          <p:nvCxnSpPr>
            <p:cNvPr id="99" name="Straight Arrow Connector 98"/>
            <p:cNvCxnSpPr/>
            <p:nvPr/>
          </p:nvCxnSpPr>
          <p:spPr>
            <a:xfrm flipV="1">
              <a:off x="4149381" y="4711422"/>
              <a:ext cx="0" cy="251573"/>
            </a:xfrm>
            <a:prstGeom prst="straightConnector1">
              <a:avLst/>
            </a:prstGeom>
            <a:ln w="1905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5099223" y="4711422"/>
              <a:ext cx="0" cy="251573"/>
            </a:xfrm>
            <a:prstGeom prst="straightConnector1">
              <a:avLst/>
            </a:prstGeom>
            <a:ln w="1905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3199539" y="4711422"/>
              <a:ext cx="0" cy="251573"/>
            </a:xfrm>
            <a:prstGeom prst="straightConnector1">
              <a:avLst/>
            </a:prstGeom>
            <a:ln w="1905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bwMode="auto">
          <a:xfrm>
            <a:off x="2778549" y="826719"/>
            <a:ext cx="4348717" cy="393410"/>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1400" b="1" dirty="0">
                <a:solidFill>
                  <a:schemeClr val="accent2">
                    <a:lumMod val="50000"/>
                  </a:schemeClr>
                </a:solidFill>
              </a:rPr>
              <a:t>Assessments and Indicators</a:t>
            </a:r>
            <a:endParaRPr lang="en-US" sz="1400" b="1" dirty="0">
              <a:solidFill>
                <a:schemeClr val="accent2">
                  <a:lumMod val="50000"/>
                </a:schemeClr>
              </a:solidFill>
            </a:endParaRPr>
          </a:p>
        </p:txBody>
      </p:sp>
      <p:grpSp>
        <p:nvGrpSpPr>
          <p:cNvPr id="103" name="Group 102"/>
          <p:cNvGrpSpPr/>
          <p:nvPr/>
        </p:nvGrpSpPr>
        <p:grpSpPr>
          <a:xfrm>
            <a:off x="4003065" y="1217779"/>
            <a:ext cx="1899684" cy="251573"/>
            <a:chOff x="3199539" y="4711422"/>
            <a:chExt cx="1899684" cy="251573"/>
          </a:xfrm>
        </p:grpSpPr>
        <p:cxnSp>
          <p:nvCxnSpPr>
            <p:cNvPr id="104" name="Straight Arrow Connector 103"/>
            <p:cNvCxnSpPr/>
            <p:nvPr/>
          </p:nvCxnSpPr>
          <p:spPr>
            <a:xfrm flipV="1">
              <a:off x="4149381" y="4711422"/>
              <a:ext cx="0" cy="251573"/>
            </a:xfrm>
            <a:prstGeom prst="straightConnector1">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V="1">
              <a:off x="5099223" y="4711422"/>
              <a:ext cx="0" cy="251573"/>
            </a:xfrm>
            <a:prstGeom prst="straightConnector1">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3199539" y="4711422"/>
              <a:ext cx="0" cy="251573"/>
            </a:xfrm>
            <a:prstGeom prst="straightConnector1">
              <a:avLst/>
            </a:prstGeom>
            <a:ln w="190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7" name="Rectangle 106"/>
          <p:cNvSpPr/>
          <p:nvPr/>
        </p:nvSpPr>
        <p:spPr bwMode="auto">
          <a:xfrm>
            <a:off x="1283504" y="1464688"/>
            <a:ext cx="550064" cy="4764598"/>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9144" rIns="9144" bIns="0" anchor="ctr" anchorCtr="0"/>
          <a:lstStyle/>
          <a:p>
            <a:pPr algn="ctr">
              <a:defRPr/>
            </a:pPr>
            <a:r>
              <a:rPr lang="da-DK" sz="1400" b="1" dirty="0">
                <a:solidFill>
                  <a:schemeClr val="accent4">
                    <a:lumMod val="50000"/>
                  </a:schemeClr>
                </a:solidFill>
              </a:rPr>
              <a:t>Environmental, Climatic and Sociological Data</a:t>
            </a:r>
            <a:endParaRPr lang="en-US" sz="1400" b="1" dirty="0">
              <a:solidFill>
                <a:schemeClr val="accent4">
                  <a:lumMod val="50000"/>
                </a:schemeClr>
              </a:solidFill>
            </a:endParaRPr>
          </a:p>
        </p:txBody>
      </p:sp>
      <p:cxnSp>
        <p:nvCxnSpPr>
          <p:cNvPr id="108" name="Straight Arrow Connector 107"/>
          <p:cNvCxnSpPr/>
          <p:nvPr/>
        </p:nvCxnSpPr>
        <p:spPr>
          <a:xfrm flipV="1">
            <a:off x="1839770" y="1870935"/>
            <a:ext cx="920165" cy="398"/>
          </a:xfrm>
          <a:prstGeom prst="straightConnector1">
            <a:avLst/>
          </a:prstGeom>
          <a:ln w="19050">
            <a:solidFill>
              <a:schemeClr val="accent4">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2535777" y="5225848"/>
            <a:ext cx="4834260" cy="676656"/>
            <a:chOff x="1787253" y="5702162"/>
            <a:chExt cx="4834260" cy="676656"/>
          </a:xfrm>
        </p:grpSpPr>
        <p:sp>
          <p:nvSpPr>
            <p:cNvPr id="110" name="Rectangle 109"/>
            <p:cNvSpPr/>
            <p:nvPr/>
          </p:nvSpPr>
          <p:spPr bwMode="auto">
            <a:xfrm>
              <a:off x="4830018" y="5702162"/>
              <a:ext cx="777240" cy="676656"/>
            </a:xfrm>
            <a:prstGeom prst="rect">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2">
                      <a:lumMod val="10000"/>
                    </a:schemeClr>
                  </a:solidFill>
                </a:rPr>
                <a:t>Policy Incentives</a:t>
              </a:r>
              <a:endParaRPr lang="en-US" sz="900" b="1" dirty="0">
                <a:solidFill>
                  <a:schemeClr val="bg2">
                    <a:lumMod val="10000"/>
                  </a:schemeClr>
                </a:solidFill>
              </a:endParaRPr>
            </a:p>
          </p:txBody>
        </p:sp>
        <p:sp>
          <p:nvSpPr>
            <p:cNvPr id="111" name="Rectangle 110"/>
            <p:cNvSpPr/>
            <p:nvPr/>
          </p:nvSpPr>
          <p:spPr bwMode="auto">
            <a:xfrm>
              <a:off x="5844273" y="5702162"/>
              <a:ext cx="777240" cy="676656"/>
            </a:xfrm>
            <a:prstGeom prst="rect">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2">
                      <a:lumMod val="10000"/>
                    </a:schemeClr>
                  </a:solidFill>
                </a:rPr>
                <a:t>Biodiversity Knowledge Network</a:t>
              </a:r>
              <a:endParaRPr lang="en-US" sz="900" b="1" dirty="0">
                <a:solidFill>
                  <a:schemeClr val="bg2">
                    <a:lumMod val="10000"/>
                  </a:schemeClr>
                </a:solidFill>
              </a:endParaRPr>
            </a:p>
          </p:txBody>
        </p:sp>
        <p:sp>
          <p:nvSpPr>
            <p:cNvPr id="112" name="Rectangle 111"/>
            <p:cNvSpPr/>
            <p:nvPr/>
          </p:nvSpPr>
          <p:spPr bwMode="auto">
            <a:xfrm>
              <a:off x="2801508" y="5702162"/>
              <a:ext cx="777240" cy="676656"/>
            </a:xfrm>
            <a:prstGeom prst="rect">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2">
                      <a:lumMod val="10000"/>
                    </a:schemeClr>
                  </a:solidFill>
                </a:rPr>
                <a:t>Data Standards</a:t>
              </a:r>
              <a:endParaRPr lang="en-US" sz="900" b="1" dirty="0">
                <a:solidFill>
                  <a:schemeClr val="bg2">
                    <a:lumMod val="10000"/>
                  </a:schemeClr>
                </a:solidFill>
              </a:endParaRPr>
            </a:p>
          </p:txBody>
        </p:sp>
        <p:sp>
          <p:nvSpPr>
            <p:cNvPr id="113" name="Rectangle 112"/>
            <p:cNvSpPr/>
            <p:nvPr/>
          </p:nvSpPr>
          <p:spPr bwMode="auto">
            <a:xfrm>
              <a:off x="3815763" y="5702162"/>
              <a:ext cx="777240" cy="676656"/>
            </a:xfrm>
            <a:prstGeom prst="rect">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2">
                      <a:lumMod val="10000"/>
                    </a:schemeClr>
                  </a:solidFill>
                </a:rPr>
                <a:t>Persistent Storage &amp; Archival</a:t>
              </a:r>
              <a:endParaRPr lang="en-US" sz="900" b="1" dirty="0">
                <a:solidFill>
                  <a:schemeClr val="bg2">
                    <a:lumMod val="10000"/>
                  </a:schemeClr>
                </a:solidFill>
              </a:endParaRPr>
            </a:p>
          </p:txBody>
        </p:sp>
        <p:sp>
          <p:nvSpPr>
            <p:cNvPr id="114" name="Rectangle 113"/>
            <p:cNvSpPr/>
            <p:nvPr/>
          </p:nvSpPr>
          <p:spPr bwMode="auto">
            <a:xfrm>
              <a:off x="1787253" y="5702162"/>
              <a:ext cx="777240" cy="676656"/>
            </a:xfrm>
            <a:prstGeom prst="rect">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2">
                      <a:lumMod val="10000"/>
                    </a:schemeClr>
                  </a:solidFill>
                </a:rPr>
                <a:t>Open Access &amp; Reuse Culture</a:t>
              </a:r>
              <a:endParaRPr lang="en-US" sz="900" b="1" dirty="0">
                <a:solidFill>
                  <a:schemeClr val="bg2">
                    <a:lumMod val="10000"/>
                  </a:schemeClr>
                </a:solidFill>
              </a:endParaRPr>
            </a:p>
          </p:txBody>
        </p:sp>
      </p:grpSp>
    </p:spTree>
    <p:extLst>
      <p:ext uri="{BB962C8B-B14F-4D97-AF65-F5344CB8AC3E}">
        <p14:creationId xmlns:p14="http://schemas.microsoft.com/office/powerpoint/2010/main" val="223648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6" grpId="0" animBg="1"/>
      <p:bldP spid="83" grpId="0" animBg="1"/>
      <p:bldP spid="102" grpId="0" animBg="1"/>
      <p:bldP spid="10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9144000" cy="563563"/>
          </a:xfrm>
        </p:spPr>
        <p:txBody>
          <a:bodyPr>
            <a:normAutofit/>
          </a:bodyPr>
          <a:lstStyle/>
          <a:p>
            <a:r>
              <a:rPr lang="en-GB" dirty="0"/>
              <a:t>The GBIO </a:t>
            </a:r>
            <a:r>
              <a:rPr lang="en-GB" dirty="0" smtClean="0"/>
              <a:t>Framework</a:t>
            </a:r>
            <a:endParaRPr lang="en-GB" dirty="0"/>
          </a:p>
        </p:txBody>
      </p:sp>
      <p:sp>
        <p:nvSpPr>
          <p:cNvPr id="3" name="Text Placeholder 2"/>
          <p:cNvSpPr>
            <a:spLocks noGrp="1"/>
          </p:cNvSpPr>
          <p:nvPr>
            <p:ph type="body" sz="quarter" idx="10"/>
          </p:nvPr>
        </p:nvSpPr>
        <p:spPr/>
        <p:txBody>
          <a:bodyPr/>
          <a:lstStyle/>
          <a:p>
            <a:endParaRPr lang="en-GB"/>
          </a:p>
        </p:txBody>
      </p:sp>
      <p:sp>
        <p:nvSpPr>
          <p:cNvPr id="68" name="Rectangle 67"/>
          <p:cNvSpPr/>
          <p:nvPr/>
        </p:nvSpPr>
        <p:spPr bwMode="auto">
          <a:xfrm>
            <a:off x="2045321" y="2143596"/>
            <a:ext cx="5815173" cy="408911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9144" rIns="9144" anchor="b" anchorCtr="0"/>
          <a:lstStyle/>
          <a:p>
            <a:pPr algn="ctr">
              <a:defRPr/>
            </a:pPr>
            <a:r>
              <a:rPr lang="da-DK" sz="1400" b="1" dirty="0">
                <a:solidFill>
                  <a:schemeClr val="bg1">
                    <a:lumMod val="75000"/>
                  </a:schemeClr>
                </a:solidFill>
              </a:rPr>
              <a:t>Culture</a:t>
            </a:r>
            <a:endParaRPr lang="en-US" sz="1400" b="1" dirty="0">
              <a:solidFill>
                <a:schemeClr val="bg1">
                  <a:lumMod val="75000"/>
                </a:schemeClr>
              </a:solidFill>
            </a:endParaRPr>
          </a:p>
        </p:txBody>
      </p:sp>
      <p:sp>
        <p:nvSpPr>
          <p:cNvPr id="69" name="Rectangle 68"/>
          <p:cNvSpPr/>
          <p:nvPr/>
        </p:nvSpPr>
        <p:spPr bwMode="auto">
          <a:xfrm>
            <a:off x="2759935" y="2746473"/>
            <a:ext cx="4385945" cy="103021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b" anchorCtr="0"/>
          <a:lstStyle/>
          <a:p>
            <a:pPr algn="ctr">
              <a:defRPr/>
            </a:pPr>
            <a:r>
              <a:rPr lang="en-US" sz="1400" b="1" dirty="0">
                <a:solidFill>
                  <a:schemeClr val="bg1">
                    <a:lumMod val="75000"/>
                  </a:schemeClr>
                </a:solidFill>
              </a:rPr>
              <a:t>Evidence</a:t>
            </a:r>
          </a:p>
        </p:txBody>
      </p:sp>
      <p:grpSp>
        <p:nvGrpSpPr>
          <p:cNvPr id="70" name="Group 69"/>
          <p:cNvGrpSpPr/>
          <p:nvPr/>
        </p:nvGrpSpPr>
        <p:grpSpPr>
          <a:xfrm>
            <a:off x="2844293" y="2825049"/>
            <a:ext cx="4217229" cy="676685"/>
            <a:chOff x="2379404" y="3558356"/>
            <a:chExt cx="4217229" cy="868329"/>
          </a:xfrm>
          <a:solidFill>
            <a:schemeClr val="bg1">
              <a:lumMod val="95000"/>
            </a:schemeClr>
          </a:solidFill>
        </p:grpSpPr>
        <p:sp>
          <p:nvSpPr>
            <p:cNvPr id="71" name="Rectangle 70"/>
            <p:cNvSpPr/>
            <p:nvPr/>
          </p:nvSpPr>
          <p:spPr bwMode="auto">
            <a:xfrm>
              <a:off x="5817818" y="3558356"/>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Comprehensive Knowledge Access</a:t>
              </a:r>
              <a:endParaRPr lang="en-US" sz="900" b="1" dirty="0">
                <a:solidFill>
                  <a:schemeClr val="bg1">
                    <a:lumMod val="75000"/>
                  </a:schemeClr>
                </a:solidFill>
              </a:endParaRPr>
            </a:p>
          </p:txBody>
        </p:sp>
        <p:sp>
          <p:nvSpPr>
            <p:cNvPr id="72" name="Rectangle 71"/>
            <p:cNvSpPr/>
            <p:nvPr/>
          </p:nvSpPr>
          <p:spPr bwMode="auto">
            <a:xfrm>
              <a:off x="4958216" y="3558356"/>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Aggregated Species Trait Data</a:t>
              </a:r>
              <a:endParaRPr lang="en-US" sz="900" b="1" dirty="0">
                <a:solidFill>
                  <a:schemeClr val="bg1">
                    <a:lumMod val="75000"/>
                  </a:schemeClr>
                </a:solidFill>
              </a:endParaRPr>
            </a:p>
          </p:txBody>
        </p:sp>
        <p:sp>
          <p:nvSpPr>
            <p:cNvPr id="73" name="Rectangle 72"/>
            <p:cNvSpPr/>
            <p:nvPr/>
          </p:nvSpPr>
          <p:spPr bwMode="auto">
            <a:xfrm>
              <a:off x="2379404" y="3558356"/>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Fitness-for-use &amp; Annotation</a:t>
              </a:r>
              <a:endParaRPr lang="en-US" sz="900" b="1" dirty="0">
                <a:solidFill>
                  <a:schemeClr val="bg1">
                    <a:lumMod val="75000"/>
                  </a:schemeClr>
                </a:solidFill>
              </a:endParaRPr>
            </a:p>
          </p:txBody>
        </p:sp>
        <p:sp>
          <p:nvSpPr>
            <p:cNvPr id="74" name="Rectangle 73"/>
            <p:cNvSpPr/>
            <p:nvPr/>
          </p:nvSpPr>
          <p:spPr bwMode="auto">
            <a:xfrm>
              <a:off x="3239008" y="3558356"/>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Taxonomic Framework</a:t>
              </a:r>
              <a:endParaRPr lang="en-US" sz="900" b="1" dirty="0">
                <a:solidFill>
                  <a:schemeClr val="bg1">
                    <a:lumMod val="75000"/>
                  </a:schemeClr>
                </a:solidFill>
              </a:endParaRPr>
            </a:p>
          </p:txBody>
        </p:sp>
        <p:sp>
          <p:nvSpPr>
            <p:cNvPr id="75" name="Rectangle 74"/>
            <p:cNvSpPr/>
            <p:nvPr/>
          </p:nvSpPr>
          <p:spPr bwMode="auto">
            <a:xfrm>
              <a:off x="4098612" y="3558356"/>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Integrated Occurrence Data</a:t>
              </a:r>
              <a:endParaRPr lang="en-US" sz="900" b="1" dirty="0">
                <a:solidFill>
                  <a:schemeClr val="bg1">
                    <a:lumMod val="75000"/>
                  </a:schemeClr>
                </a:solidFill>
              </a:endParaRPr>
            </a:p>
          </p:txBody>
        </p:sp>
      </p:grpSp>
      <p:sp>
        <p:nvSpPr>
          <p:cNvPr id="76" name="Rectangle 75"/>
          <p:cNvSpPr/>
          <p:nvPr/>
        </p:nvSpPr>
        <p:spPr bwMode="auto">
          <a:xfrm>
            <a:off x="2759935" y="1464688"/>
            <a:ext cx="4385945" cy="103021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b" anchorCtr="0"/>
          <a:lstStyle/>
          <a:p>
            <a:pPr algn="ctr">
              <a:defRPr/>
            </a:pPr>
            <a:r>
              <a:rPr lang="da-DK" sz="1400" b="1" dirty="0">
                <a:solidFill>
                  <a:schemeClr val="bg1">
                    <a:lumMod val="75000"/>
                  </a:schemeClr>
                </a:solidFill>
              </a:rPr>
              <a:t>Understanding</a:t>
            </a:r>
            <a:endParaRPr lang="en-US" sz="1400" b="1" dirty="0">
              <a:solidFill>
                <a:schemeClr val="bg1">
                  <a:lumMod val="75000"/>
                </a:schemeClr>
              </a:solidFill>
            </a:endParaRPr>
          </a:p>
        </p:txBody>
      </p:sp>
      <p:grpSp>
        <p:nvGrpSpPr>
          <p:cNvPr id="77" name="Group 76"/>
          <p:cNvGrpSpPr/>
          <p:nvPr/>
        </p:nvGrpSpPr>
        <p:grpSpPr>
          <a:xfrm>
            <a:off x="2844293" y="1543264"/>
            <a:ext cx="4217229" cy="676685"/>
            <a:chOff x="2379404" y="2183212"/>
            <a:chExt cx="4217229" cy="868329"/>
          </a:xfrm>
          <a:solidFill>
            <a:schemeClr val="bg1">
              <a:lumMod val="95000"/>
            </a:schemeClr>
          </a:solidFill>
        </p:grpSpPr>
        <p:sp>
          <p:nvSpPr>
            <p:cNvPr id="78" name="Rectangle 77"/>
            <p:cNvSpPr/>
            <p:nvPr/>
          </p:nvSpPr>
          <p:spPr bwMode="auto">
            <a:xfrm>
              <a:off x="5817818" y="2183212"/>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Prioritising New Data Capture</a:t>
              </a:r>
              <a:endParaRPr lang="en-US" sz="900" b="1" dirty="0">
                <a:solidFill>
                  <a:schemeClr val="bg1">
                    <a:lumMod val="75000"/>
                  </a:schemeClr>
                </a:solidFill>
              </a:endParaRPr>
            </a:p>
          </p:txBody>
        </p:sp>
        <p:sp>
          <p:nvSpPr>
            <p:cNvPr id="79" name="Rectangle 78"/>
            <p:cNvSpPr/>
            <p:nvPr/>
          </p:nvSpPr>
          <p:spPr bwMode="auto">
            <a:xfrm>
              <a:off x="4958216" y="2183212"/>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Visualization &amp; Dissemination</a:t>
              </a:r>
              <a:endParaRPr lang="en-US" sz="900" b="1" dirty="0">
                <a:solidFill>
                  <a:schemeClr val="bg1">
                    <a:lumMod val="75000"/>
                  </a:schemeClr>
                </a:solidFill>
              </a:endParaRPr>
            </a:p>
          </p:txBody>
        </p:sp>
        <p:sp>
          <p:nvSpPr>
            <p:cNvPr id="80" name="Rectangle 79"/>
            <p:cNvSpPr/>
            <p:nvPr/>
          </p:nvSpPr>
          <p:spPr bwMode="auto">
            <a:xfrm>
              <a:off x="2379404" y="2183212"/>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Multiscale Spatial Modelling</a:t>
              </a:r>
              <a:endParaRPr lang="en-US" sz="900" b="1" dirty="0">
                <a:solidFill>
                  <a:schemeClr val="bg1">
                    <a:lumMod val="75000"/>
                  </a:schemeClr>
                </a:solidFill>
              </a:endParaRPr>
            </a:p>
          </p:txBody>
        </p:sp>
        <p:sp>
          <p:nvSpPr>
            <p:cNvPr id="81" name="Rectangle 80"/>
            <p:cNvSpPr/>
            <p:nvPr/>
          </p:nvSpPr>
          <p:spPr bwMode="auto">
            <a:xfrm>
              <a:off x="3239008" y="2183212"/>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Trends &amp; Predictions</a:t>
              </a:r>
              <a:endParaRPr lang="en-US" sz="900" b="1" dirty="0">
                <a:solidFill>
                  <a:schemeClr val="bg1">
                    <a:lumMod val="75000"/>
                  </a:schemeClr>
                </a:solidFill>
              </a:endParaRPr>
            </a:p>
          </p:txBody>
        </p:sp>
        <p:sp>
          <p:nvSpPr>
            <p:cNvPr id="82" name="Rectangle 81"/>
            <p:cNvSpPr/>
            <p:nvPr/>
          </p:nvSpPr>
          <p:spPr bwMode="auto">
            <a:xfrm>
              <a:off x="4098612" y="2183212"/>
              <a:ext cx="778815" cy="868329"/>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Modelling Biological Systems</a:t>
              </a:r>
              <a:endParaRPr lang="en-US" sz="900" b="1" dirty="0">
                <a:solidFill>
                  <a:schemeClr val="bg1">
                    <a:lumMod val="75000"/>
                  </a:schemeClr>
                </a:solidFill>
              </a:endParaRPr>
            </a:p>
          </p:txBody>
        </p:sp>
      </p:grpSp>
      <p:sp>
        <p:nvSpPr>
          <p:cNvPr id="83" name="Rectangle 82"/>
          <p:cNvSpPr/>
          <p:nvPr/>
        </p:nvSpPr>
        <p:spPr bwMode="auto">
          <a:xfrm>
            <a:off x="2759935" y="4028259"/>
            <a:ext cx="4385945" cy="103021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b" anchorCtr="0"/>
          <a:lstStyle/>
          <a:p>
            <a:pPr algn="ctr">
              <a:defRPr/>
            </a:pPr>
            <a:r>
              <a:rPr lang="da-DK" sz="1400" b="1" dirty="0">
                <a:solidFill>
                  <a:schemeClr val="bg1">
                    <a:lumMod val="75000"/>
                  </a:schemeClr>
                </a:solidFill>
              </a:rPr>
              <a:t>Data</a:t>
            </a:r>
            <a:endParaRPr lang="en-US" sz="1400" b="1" dirty="0">
              <a:solidFill>
                <a:schemeClr val="bg1">
                  <a:lumMod val="75000"/>
                </a:schemeClr>
              </a:solidFill>
            </a:endParaRPr>
          </a:p>
        </p:txBody>
      </p:sp>
      <p:grpSp>
        <p:nvGrpSpPr>
          <p:cNvPr id="84" name="Group 83"/>
          <p:cNvGrpSpPr/>
          <p:nvPr/>
        </p:nvGrpSpPr>
        <p:grpSpPr>
          <a:xfrm>
            <a:off x="2844293" y="4106835"/>
            <a:ext cx="4217229" cy="676685"/>
            <a:chOff x="2093898" y="4829725"/>
            <a:chExt cx="4217229" cy="676685"/>
          </a:xfrm>
          <a:solidFill>
            <a:schemeClr val="bg1">
              <a:lumMod val="95000"/>
            </a:schemeClr>
          </a:solidFill>
        </p:grpSpPr>
        <p:sp>
          <p:nvSpPr>
            <p:cNvPr id="85" name="Rectangle 84"/>
            <p:cNvSpPr/>
            <p:nvPr/>
          </p:nvSpPr>
          <p:spPr bwMode="auto">
            <a:xfrm>
              <a:off x="5532312" y="4829725"/>
              <a:ext cx="778815" cy="676685"/>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Automated &amp; Remote-sensed Observations</a:t>
              </a:r>
              <a:endParaRPr lang="en-US" sz="900" b="1" dirty="0">
                <a:solidFill>
                  <a:schemeClr val="bg1">
                    <a:lumMod val="75000"/>
                  </a:schemeClr>
                </a:solidFill>
              </a:endParaRPr>
            </a:p>
          </p:txBody>
        </p:sp>
        <p:sp>
          <p:nvSpPr>
            <p:cNvPr id="86" name="Rectangle 85"/>
            <p:cNvSpPr/>
            <p:nvPr/>
          </p:nvSpPr>
          <p:spPr bwMode="auto">
            <a:xfrm>
              <a:off x="4672710" y="4829725"/>
              <a:ext cx="778815" cy="676685"/>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Sequences &amp; Genomes</a:t>
              </a:r>
              <a:endParaRPr lang="en-US" sz="900" b="1" dirty="0">
                <a:solidFill>
                  <a:schemeClr val="bg1">
                    <a:lumMod val="75000"/>
                  </a:schemeClr>
                </a:solidFill>
              </a:endParaRPr>
            </a:p>
          </p:txBody>
        </p:sp>
        <p:sp>
          <p:nvSpPr>
            <p:cNvPr id="87" name="Rectangle 86"/>
            <p:cNvSpPr/>
            <p:nvPr/>
          </p:nvSpPr>
          <p:spPr bwMode="auto">
            <a:xfrm>
              <a:off x="2093898" y="4829725"/>
              <a:ext cx="778815" cy="676685"/>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Published Materials</a:t>
              </a:r>
              <a:endParaRPr lang="en-US" sz="900" b="1" dirty="0">
                <a:solidFill>
                  <a:schemeClr val="bg1">
                    <a:lumMod val="75000"/>
                  </a:schemeClr>
                </a:solidFill>
              </a:endParaRPr>
            </a:p>
          </p:txBody>
        </p:sp>
        <p:sp>
          <p:nvSpPr>
            <p:cNvPr id="88" name="Rectangle 87"/>
            <p:cNvSpPr/>
            <p:nvPr/>
          </p:nvSpPr>
          <p:spPr bwMode="auto">
            <a:xfrm>
              <a:off x="2953502" y="4829725"/>
              <a:ext cx="778815" cy="676685"/>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Collections &amp; Specimens</a:t>
              </a:r>
              <a:endParaRPr lang="en-US" sz="900" b="1" dirty="0">
                <a:solidFill>
                  <a:schemeClr val="bg1">
                    <a:lumMod val="75000"/>
                  </a:schemeClr>
                </a:solidFill>
              </a:endParaRPr>
            </a:p>
          </p:txBody>
        </p:sp>
        <p:sp>
          <p:nvSpPr>
            <p:cNvPr id="89" name="Rectangle 88"/>
            <p:cNvSpPr/>
            <p:nvPr/>
          </p:nvSpPr>
          <p:spPr bwMode="auto">
            <a:xfrm>
              <a:off x="3813106" y="4829725"/>
              <a:ext cx="778815" cy="676685"/>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anchor="ctr" anchorCtr="0"/>
            <a:lstStyle/>
            <a:p>
              <a:pPr algn="ctr">
                <a:defRPr/>
              </a:pPr>
              <a:r>
                <a:rPr lang="da-DK" sz="900" b="1" dirty="0">
                  <a:solidFill>
                    <a:schemeClr val="bg1">
                      <a:lumMod val="75000"/>
                    </a:schemeClr>
                  </a:solidFill>
                </a:rPr>
                <a:t>Field Surveys &amp; Observations</a:t>
              </a:r>
              <a:endParaRPr lang="en-US" sz="900" b="1" dirty="0">
                <a:solidFill>
                  <a:schemeClr val="bg1">
                    <a:lumMod val="75000"/>
                  </a:schemeClr>
                </a:solidFill>
              </a:endParaRPr>
            </a:p>
          </p:txBody>
        </p:sp>
      </p:grpSp>
      <p:grpSp>
        <p:nvGrpSpPr>
          <p:cNvPr id="90" name="Group 89"/>
          <p:cNvGrpSpPr/>
          <p:nvPr/>
        </p:nvGrpSpPr>
        <p:grpSpPr>
          <a:xfrm>
            <a:off x="7061521" y="1619618"/>
            <a:ext cx="84358" cy="2661759"/>
            <a:chOff x="6527710" y="1771139"/>
            <a:chExt cx="84358" cy="3168088"/>
          </a:xfrm>
          <a:solidFill>
            <a:schemeClr val="bg1">
              <a:lumMod val="95000"/>
            </a:schemeClr>
          </a:solidFill>
        </p:grpSpPr>
        <p:cxnSp>
          <p:nvCxnSpPr>
            <p:cNvPr id="91" name="Elbow Connector 90"/>
            <p:cNvCxnSpPr>
              <a:stCxn id="78" idx="3"/>
              <a:endCxn id="83" idx="3"/>
            </p:cNvCxnSpPr>
            <p:nvPr/>
          </p:nvCxnSpPr>
          <p:spPr>
            <a:xfrm>
              <a:off x="6527710" y="1771139"/>
              <a:ext cx="84358" cy="3168088"/>
            </a:xfrm>
            <a:prstGeom prst="bentConnector3">
              <a:avLst>
                <a:gd name="adj1" fmla="val 370988"/>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78" idx="3"/>
              <a:endCxn id="69" idx="3"/>
            </p:cNvCxnSpPr>
            <p:nvPr/>
          </p:nvCxnSpPr>
          <p:spPr>
            <a:xfrm>
              <a:off x="6527710" y="1771140"/>
              <a:ext cx="84358" cy="1642476"/>
            </a:xfrm>
            <a:prstGeom prst="bentConnector3">
              <a:avLst>
                <a:gd name="adj1" fmla="val 370988"/>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3" name="Elbow Connector 92"/>
          <p:cNvCxnSpPr>
            <a:stCxn id="73" idx="1"/>
            <a:endCxn id="83" idx="1"/>
          </p:cNvCxnSpPr>
          <p:nvPr/>
        </p:nvCxnSpPr>
        <p:spPr>
          <a:xfrm rot="10800000" flipV="1">
            <a:off x="2759935" y="3163392"/>
            <a:ext cx="84358" cy="1379974"/>
          </a:xfrm>
          <a:prstGeom prst="bentConnector3">
            <a:avLst>
              <a:gd name="adj1" fmla="val 370988"/>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4003065" y="3762504"/>
            <a:ext cx="1899684" cy="251573"/>
            <a:chOff x="3199539" y="4711422"/>
            <a:chExt cx="1899684" cy="251573"/>
          </a:xfrm>
          <a:solidFill>
            <a:schemeClr val="bg1">
              <a:lumMod val="95000"/>
            </a:schemeClr>
          </a:solidFill>
        </p:grpSpPr>
        <p:cxnSp>
          <p:nvCxnSpPr>
            <p:cNvPr id="95" name="Straight Arrow Connector 94"/>
            <p:cNvCxnSpPr/>
            <p:nvPr/>
          </p:nvCxnSpPr>
          <p:spPr>
            <a:xfrm flipV="1">
              <a:off x="4149381"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5099223"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3199539"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4003065" y="2490142"/>
            <a:ext cx="1899684" cy="251573"/>
            <a:chOff x="3199539" y="4711422"/>
            <a:chExt cx="1899684" cy="251573"/>
          </a:xfrm>
          <a:solidFill>
            <a:schemeClr val="bg1">
              <a:lumMod val="95000"/>
            </a:schemeClr>
          </a:solidFill>
        </p:grpSpPr>
        <p:cxnSp>
          <p:nvCxnSpPr>
            <p:cNvPr id="99" name="Straight Arrow Connector 98"/>
            <p:cNvCxnSpPr/>
            <p:nvPr/>
          </p:nvCxnSpPr>
          <p:spPr>
            <a:xfrm flipV="1">
              <a:off x="4149381"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5099223"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3199539"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bwMode="auto">
          <a:xfrm>
            <a:off x="2778549" y="826719"/>
            <a:ext cx="4348717" cy="39341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1400" b="1" dirty="0">
                <a:solidFill>
                  <a:schemeClr val="bg1">
                    <a:lumMod val="75000"/>
                  </a:schemeClr>
                </a:solidFill>
              </a:rPr>
              <a:t>Assessments and Indicators</a:t>
            </a:r>
            <a:endParaRPr lang="en-US" sz="1400" b="1" dirty="0">
              <a:solidFill>
                <a:schemeClr val="bg1">
                  <a:lumMod val="75000"/>
                </a:schemeClr>
              </a:solidFill>
            </a:endParaRPr>
          </a:p>
        </p:txBody>
      </p:sp>
      <p:grpSp>
        <p:nvGrpSpPr>
          <p:cNvPr id="103" name="Group 102"/>
          <p:cNvGrpSpPr/>
          <p:nvPr/>
        </p:nvGrpSpPr>
        <p:grpSpPr>
          <a:xfrm>
            <a:off x="4003065" y="1217779"/>
            <a:ext cx="1899684" cy="251573"/>
            <a:chOff x="3199539" y="4711422"/>
            <a:chExt cx="1899684" cy="251573"/>
          </a:xfrm>
          <a:solidFill>
            <a:schemeClr val="bg1">
              <a:lumMod val="95000"/>
            </a:schemeClr>
          </a:solidFill>
        </p:grpSpPr>
        <p:cxnSp>
          <p:nvCxnSpPr>
            <p:cNvPr id="104" name="Straight Arrow Connector 103"/>
            <p:cNvCxnSpPr/>
            <p:nvPr/>
          </p:nvCxnSpPr>
          <p:spPr>
            <a:xfrm flipV="1">
              <a:off x="4149381"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V="1">
              <a:off x="5099223"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3199539" y="4711422"/>
              <a:ext cx="0" cy="251573"/>
            </a:xfrm>
            <a:prstGeom prst="straightConnector1">
              <a:avLst/>
            </a:prstGeom>
            <a:grpFill/>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7" name="Rectangle 106"/>
          <p:cNvSpPr/>
          <p:nvPr/>
        </p:nvSpPr>
        <p:spPr bwMode="auto">
          <a:xfrm>
            <a:off x="1283504" y="1464688"/>
            <a:ext cx="550064" cy="476459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9144" rIns="9144" bIns="0" anchor="ctr" anchorCtr="0"/>
          <a:lstStyle/>
          <a:p>
            <a:pPr algn="ctr">
              <a:defRPr/>
            </a:pPr>
            <a:r>
              <a:rPr lang="da-DK" sz="1400" b="1" dirty="0">
                <a:solidFill>
                  <a:schemeClr val="bg1">
                    <a:lumMod val="75000"/>
                  </a:schemeClr>
                </a:solidFill>
              </a:rPr>
              <a:t>Environmental, Climatic and Sociological Data</a:t>
            </a:r>
            <a:endParaRPr lang="en-US" sz="1400" b="1" dirty="0">
              <a:solidFill>
                <a:schemeClr val="bg1">
                  <a:lumMod val="75000"/>
                </a:schemeClr>
              </a:solidFill>
            </a:endParaRPr>
          </a:p>
        </p:txBody>
      </p:sp>
      <p:cxnSp>
        <p:nvCxnSpPr>
          <p:cNvPr id="108" name="Straight Arrow Connector 107"/>
          <p:cNvCxnSpPr/>
          <p:nvPr/>
        </p:nvCxnSpPr>
        <p:spPr>
          <a:xfrm flipV="1">
            <a:off x="1839770" y="1870935"/>
            <a:ext cx="920165" cy="398"/>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2535777" y="5225848"/>
            <a:ext cx="4834260" cy="676656"/>
            <a:chOff x="1787253" y="5702162"/>
            <a:chExt cx="4834260" cy="676656"/>
          </a:xfrm>
          <a:solidFill>
            <a:schemeClr val="bg1">
              <a:lumMod val="95000"/>
            </a:schemeClr>
          </a:solidFill>
        </p:grpSpPr>
        <p:sp>
          <p:nvSpPr>
            <p:cNvPr id="110" name="Rectangle 109"/>
            <p:cNvSpPr/>
            <p:nvPr/>
          </p:nvSpPr>
          <p:spPr bwMode="auto">
            <a:xfrm>
              <a:off x="4830018" y="5702162"/>
              <a:ext cx="777240" cy="676656"/>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1">
                      <a:lumMod val="75000"/>
                    </a:schemeClr>
                  </a:solidFill>
                </a:rPr>
                <a:t>Policy Incentives</a:t>
              </a:r>
              <a:endParaRPr lang="en-US" sz="900" b="1" dirty="0">
                <a:solidFill>
                  <a:schemeClr val="bg1">
                    <a:lumMod val="75000"/>
                  </a:schemeClr>
                </a:solidFill>
              </a:endParaRPr>
            </a:p>
          </p:txBody>
        </p:sp>
        <p:sp>
          <p:nvSpPr>
            <p:cNvPr id="111" name="Rectangle 110"/>
            <p:cNvSpPr/>
            <p:nvPr/>
          </p:nvSpPr>
          <p:spPr bwMode="auto">
            <a:xfrm>
              <a:off x="5844273" y="5702162"/>
              <a:ext cx="777240" cy="676656"/>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1">
                      <a:lumMod val="75000"/>
                    </a:schemeClr>
                  </a:solidFill>
                </a:rPr>
                <a:t>Biodiversity Knowledge Network</a:t>
              </a:r>
              <a:endParaRPr lang="en-US" sz="900" b="1" dirty="0">
                <a:solidFill>
                  <a:schemeClr val="bg1">
                    <a:lumMod val="75000"/>
                  </a:schemeClr>
                </a:solidFill>
              </a:endParaRPr>
            </a:p>
          </p:txBody>
        </p:sp>
        <p:sp>
          <p:nvSpPr>
            <p:cNvPr id="112" name="Rectangle 111"/>
            <p:cNvSpPr/>
            <p:nvPr/>
          </p:nvSpPr>
          <p:spPr bwMode="auto">
            <a:xfrm>
              <a:off x="2801508" y="5702162"/>
              <a:ext cx="777240" cy="676656"/>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1">
                      <a:lumMod val="75000"/>
                    </a:schemeClr>
                  </a:solidFill>
                </a:rPr>
                <a:t>Data Standards</a:t>
              </a:r>
              <a:endParaRPr lang="en-US" sz="900" b="1" dirty="0">
                <a:solidFill>
                  <a:schemeClr val="bg1">
                    <a:lumMod val="75000"/>
                  </a:schemeClr>
                </a:solidFill>
              </a:endParaRPr>
            </a:p>
          </p:txBody>
        </p:sp>
        <p:sp>
          <p:nvSpPr>
            <p:cNvPr id="113" name="Rectangle 112"/>
            <p:cNvSpPr/>
            <p:nvPr/>
          </p:nvSpPr>
          <p:spPr bwMode="auto">
            <a:xfrm>
              <a:off x="3815763" y="5702162"/>
              <a:ext cx="777240" cy="676656"/>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1">
                      <a:lumMod val="75000"/>
                    </a:schemeClr>
                  </a:solidFill>
                </a:rPr>
                <a:t>Persistent Storage &amp; Archival</a:t>
              </a:r>
              <a:endParaRPr lang="en-US" sz="900" b="1" dirty="0">
                <a:solidFill>
                  <a:schemeClr val="bg1">
                    <a:lumMod val="75000"/>
                  </a:schemeClr>
                </a:solidFill>
              </a:endParaRPr>
            </a:p>
          </p:txBody>
        </p:sp>
        <p:sp>
          <p:nvSpPr>
            <p:cNvPr id="114" name="Rectangle 113"/>
            <p:cNvSpPr/>
            <p:nvPr/>
          </p:nvSpPr>
          <p:spPr bwMode="auto">
            <a:xfrm>
              <a:off x="1787253" y="5702162"/>
              <a:ext cx="777240" cy="676656"/>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 tIns="0" rIns="9144" bIns="0" anchor="ctr" anchorCtr="0"/>
            <a:lstStyle/>
            <a:p>
              <a:pPr algn="ctr">
                <a:defRPr/>
              </a:pPr>
              <a:r>
                <a:rPr lang="da-DK" sz="900" b="1" dirty="0">
                  <a:solidFill>
                    <a:schemeClr val="bg1">
                      <a:lumMod val="75000"/>
                    </a:schemeClr>
                  </a:solidFill>
                </a:rPr>
                <a:t>Open Access &amp; Reuse Culture</a:t>
              </a:r>
              <a:endParaRPr lang="en-US" sz="900" b="1" dirty="0">
                <a:solidFill>
                  <a:schemeClr val="bg1">
                    <a:lumMod val="75000"/>
                  </a:schemeClr>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325" y="2741715"/>
            <a:ext cx="732178" cy="48567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5562" y="825735"/>
            <a:ext cx="748138" cy="39965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7614" y="870545"/>
            <a:ext cx="685405" cy="26061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7699" y="1575609"/>
            <a:ext cx="732841" cy="16849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7021" y="4548753"/>
            <a:ext cx="426609" cy="26131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7400" y="4024562"/>
            <a:ext cx="576000" cy="3024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0293" y="3656016"/>
            <a:ext cx="576000" cy="569168"/>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9613" y="5136800"/>
            <a:ext cx="576000" cy="178096"/>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61666" y="4850951"/>
            <a:ext cx="576000" cy="187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79613" y="4289882"/>
            <a:ext cx="576000" cy="491680"/>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55326" y="4074042"/>
            <a:ext cx="431681" cy="431681"/>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90386" y="4095379"/>
            <a:ext cx="228842" cy="386254"/>
          </a:xfrm>
          <a:prstGeom prst="rect">
            <a:avLst/>
          </a:prstGeom>
        </p:spPr>
      </p:pic>
      <p:pic>
        <p:nvPicPr>
          <p:cNvPr id="19" name="Picture 1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29649" y="4293745"/>
            <a:ext cx="472271" cy="203470"/>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19228" y="2894391"/>
            <a:ext cx="349798" cy="218624"/>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73875" y="3888375"/>
            <a:ext cx="576000" cy="169408"/>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71528" y="3098801"/>
            <a:ext cx="576000" cy="352480"/>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54415" y="4406747"/>
            <a:ext cx="684000" cy="538004"/>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91146" y="4464742"/>
            <a:ext cx="628992" cy="157248"/>
          </a:xfrm>
          <a:prstGeom prst="rect">
            <a:avLst/>
          </a:prstGeom>
        </p:spPr>
      </p:pic>
    </p:spTree>
    <p:extLst>
      <p:ext uri="{BB962C8B-B14F-4D97-AF65-F5344CB8AC3E}">
        <p14:creationId xmlns:p14="http://schemas.microsoft.com/office/powerpoint/2010/main" val="3665053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GBIF-PPT_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a:solidFill>
            <a:schemeClr val="accent3">
              <a:lumMod val="50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GBIF-PPT_2015</Template>
  <TotalTime>28390</TotalTime>
  <Words>2311</Words>
  <Application>Microsoft Office PowerPoint</Application>
  <PresentationFormat>On-screen Show (4:3)</PresentationFormat>
  <Paragraphs>628</Paragraphs>
  <Slides>38</Slides>
  <Notes>38</Notes>
  <HiddenSlides>20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ＭＳ Ｐゴシック</vt:lpstr>
      <vt:lpstr>Arial</vt:lpstr>
      <vt:lpstr>Arial Narrow</vt:lpstr>
      <vt:lpstr>Calibri</vt:lpstr>
      <vt:lpstr>Trebuchet MS</vt:lpstr>
      <vt:lpstr>Wingdings</vt:lpstr>
      <vt:lpstr>GBIF-PPT_2015</vt:lpstr>
      <vt:lpstr>GBIC2 – Realising the vision </vt:lpstr>
      <vt:lpstr>PowerPoint Presentation</vt:lpstr>
      <vt:lpstr>PowerPoint Presentation</vt:lpstr>
      <vt:lpstr>First GBIC in 2012</vt:lpstr>
      <vt:lpstr>Questions from GBIC 2012  Developing a sensor network for all biodiversity</vt:lpstr>
      <vt:lpstr>GBIC 2012 Discussions</vt:lpstr>
      <vt:lpstr>Global Biodiversity Informatics Outlook</vt:lpstr>
      <vt:lpstr>The GBIO Framework</vt:lpstr>
      <vt:lpstr>The GBIO Framework</vt:lpstr>
      <vt:lpstr>The GBIO Framework</vt:lpstr>
      <vt:lpstr>The GBIO Component Areas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GBIC2: Coordinating Joint Planning</vt:lpstr>
      <vt:lpstr>Investment priorities</vt:lpstr>
      <vt:lpstr>GBIC2: Coordinating GBIO Implementation</vt:lpstr>
      <vt:lpstr>GBIC2: Coordinating JOINT Implementation</vt:lpstr>
      <vt:lpstr>How MUCH COORDINATION IS POSSIBLE?</vt:lpstr>
      <vt:lpstr>What happens after this week?</vt:lpstr>
      <vt:lpstr>Facilitated Plenary sessions</vt:lpstr>
      <vt:lpstr>Steering Committee</vt:lpstr>
      <vt:lpstr>Session Facilitators </vt:lpstr>
      <vt:lpstr>PowerPoint Presentation</vt:lpstr>
      <vt:lpstr>How Closely can we COORDINATE WORK?</vt:lpstr>
      <vt:lpstr> </vt:lpstr>
      <vt:lpstr>COORDINATION REQUIREMENTS</vt:lpstr>
      <vt:lpstr>ExAMPLE GBIO Component AreaS in GBIC2</vt:lpstr>
      <vt:lpstr>GBIC2: Component Roadmaps</vt:lpstr>
      <vt:lpstr>GBIC2: Funding Roadmap Implementation</vt:lpstr>
      <vt:lpstr>GBIC2: Fundamental Requirements</vt:lpstr>
      <vt:lpstr>GBIC2: Issues to solve</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dhobern</dc:creator>
  <cp:lastModifiedBy>Donald Hobern</cp:lastModifiedBy>
  <cp:revision>324</cp:revision>
  <dcterms:created xsi:type="dcterms:W3CDTF">2015-10-01T11:20:02Z</dcterms:created>
  <dcterms:modified xsi:type="dcterms:W3CDTF">2018-07-24T10:53:56Z</dcterms:modified>
</cp:coreProperties>
</file>